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BC_28237C9F.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6.xml" ContentType="application/vnd.openxmlformats-officedocument.presentationml.notesSlide+xml"/>
  <Override PartName="/ppt/comments/modernComment_1C3_3C006D93.xml" ContentType="application/vnd.ms-powerpoint.comment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0"/>
  </p:notesMasterIdLst>
  <p:sldIdLst>
    <p:sldId id="256" r:id="rId5"/>
    <p:sldId id="516" r:id="rId6"/>
    <p:sldId id="315" r:id="rId7"/>
    <p:sldId id="440" r:id="rId8"/>
    <p:sldId id="443" r:id="rId9"/>
    <p:sldId id="508" r:id="rId10"/>
    <p:sldId id="509" r:id="rId11"/>
    <p:sldId id="507" r:id="rId12"/>
    <p:sldId id="506" r:id="rId13"/>
    <p:sldId id="505" r:id="rId14"/>
    <p:sldId id="504" r:id="rId15"/>
    <p:sldId id="521" r:id="rId16"/>
    <p:sldId id="520" r:id="rId17"/>
    <p:sldId id="524" r:id="rId18"/>
    <p:sldId id="523" r:id="rId19"/>
    <p:sldId id="522" r:id="rId20"/>
    <p:sldId id="444" r:id="rId21"/>
    <p:sldId id="511" r:id="rId22"/>
    <p:sldId id="519" r:id="rId23"/>
    <p:sldId id="448" r:id="rId24"/>
    <p:sldId id="480" r:id="rId25"/>
    <p:sldId id="479" r:id="rId26"/>
    <p:sldId id="482" r:id="rId27"/>
    <p:sldId id="456" r:id="rId28"/>
    <p:sldId id="457" r:id="rId29"/>
    <p:sldId id="525" r:id="rId30"/>
    <p:sldId id="466" r:id="rId31"/>
    <p:sldId id="467" r:id="rId32"/>
    <p:sldId id="468" r:id="rId33"/>
    <p:sldId id="469" r:id="rId34"/>
    <p:sldId id="447" r:id="rId35"/>
    <p:sldId id="484" r:id="rId36"/>
    <p:sldId id="451" r:id="rId37"/>
    <p:sldId id="438" r:id="rId38"/>
    <p:sldId id="439" r:id="rId39"/>
    <p:sldId id="485" r:id="rId40"/>
    <p:sldId id="487" r:id="rId41"/>
    <p:sldId id="453" r:id="rId42"/>
    <p:sldId id="445" r:id="rId43"/>
    <p:sldId id="463" r:id="rId44"/>
    <p:sldId id="464" r:id="rId45"/>
    <p:sldId id="472" r:id="rId46"/>
    <p:sldId id="526" r:id="rId47"/>
    <p:sldId id="517" r:id="rId48"/>
    <p:sldId id="518" r:id="rId49"/>
    <p:sldId id="483" r:id="rId50"/>
    <p:sldId id="365" r:id="rId51"/>
    <p:sldId id="313" r:id="rId52"/>
    <p:sldId id="274" r:id="rId53"/>
    <p:sldId id="275" r:id="rId54"/>
    <p:sldId id="263" r:id="rId55"/>
    <p:sldId id="265" r:id="rId56"/>
    <p:sldId id="286" r:id="rId57"/>
    <p:sldId id="266" r:id="rId58"/>
    <p:sldId id="264" r:id="rId59"/>
    <p:sldId id="267" r:id="rId60"/>
    <p:sldId id="403" r:id="rId61"/>
    <p:sldId id="280" r:id="rId62"/>
    <p:sldId id="281" r:id="rId63"/>
    <p:sldId id="282" r:id="rId64"/>
    <p:sldId id="367" r:id="rId65"/>
    <p:sldId id="368" r:id="rId66"/>
    <p:sldId id="283" r:id="rId67"/>
    <p:sldId id="369" r:id="rId68"/>
    <p:sldId id="370" r:id="rId69"/>
    <p:sldId id="371" r:id="rId70"/>
    <p:sldId id="372" r:id="rId71"/>
    <p:sldId id="512" r:id="rId72"/>
    <p:sldId id="513" r:id="rId73"/>
    <p:sldId id="514" r:id="rId74"/>
    <p:sldId id="268" r:id="rId75"/>
    <p:sldId id="269" r:id="rId76"/>
    <p:sldId id="270" r:id="rId77"/>
    <p:sldId id="271" r:id="rId78"/>
    <p:sldId id="272"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ront Matter" id="{6676F853-BA14-47E1-B53B-B843A96E2A79}">
          <p14:sldIdLst>
            <p14:sldId id="256"/>
            <p14:sldId id="516"/>
            <p14:sldId id="315"/>
          </p14:sldIdLst>
        </p14:section>
        <p14:section name="Recap (DR1-DR4)" id="{D9113B82-8C13-4DEF-AA89-0D04AE87AD59}">
          <p14:sldIdLst>
            <p14:sldId id="440"/>
            <p14:sldId id="443"/>
            <p14:sldId id="508"/>
            <p14:sldId id="509"/>
            <p14:sldId id="507"/>
            <p14:sldId id="506"/>
            <p14:sldId id="505"/>
            <p14:sldId id="504"/>
            <p14:sldId id="521"/>
            <p14:sldId id="520"/>
            <p14:sldId id="524"/>
            <p14:sldId id="523"/>
            <p14:sldId id="522"/>
          </p14:sldIdLst>
        </p14:section>
        <p14:section name="DOE/Planning" id="{15EBF230-1B78-4A94-AE9F-AEA6B59A1DFA}">
          <p14:sldIdLst>
            <p14:sldId id="444"/>
            <p14:sldId id="511"/>
            <p14:sldId id="519"/>
          </p14:sldIdLst>
        </p14:section>
        <p14:section name="RDTA" id="{2F18BD2C-4236-498D-822E-B5EA54098D0B}">
          <p14:sldIdLst>
            <p14:sldId id="448"/>
            <p14:sldId id="480"/>
            <p14:sldId id="479"/>
            <p14:sldId id="482"/>
            <p14:sldId id="456"/>
            <p14:sldId id="457"/>
            <p14:sldId id="525"/>
            <p14:sldId id="466"/>
            <p14:sldId id="467"/>
            <p14:sldId id="468"/>
            <p14:sldId id="469"/>
          </p14:sldIdLst>
        </p14:section>
        <p14:section name="Results" id="{2E4C7906-4312-452E-8B5C-BB7EE039D968}">
          <p14:sldIdLst>
            <p14:sldId id="447"/>
            <p14:sldId id="484"/>
            <p14:sldId id="451"/>
            <p14:sldId id="438"/>
            <p14:sldId id="439"/>
            <p14:sldId id="485"/>
            <p14:sldId id="487"/>
            <p14:sldId id="453"/>
          </p14:sldIdLst>
        </p14:section>
        <p14:section name="Traction Test" id="{A4AEB9D0-626A-41A8-86A1-EFED603CC133}">
          <p14:sldIdLst>
            <p14:sldId id="445"/>
            <p14:sldId id="463"/>
            <p14:sldId id="464"/>
            <p14:sldId id="472"/>
            <p14:sldId id="526"/>
            <p14:sldId id="517"/>
            <p14:sldId id="518"/>
            <p14:sldId id="483"/>
          </p14:sldIdLst>
        </p14:section>
        <p14:section name="Future Work" id="{E537269F-45FA-4A6B-BC7F-7FE5B874B260}">
          <p14:sldIdLst>
            <p14:sldId id="365"/>
          </p14:sldIdLst>
        </p14:section>
        <p14:section name="Problem Set up" id="{88294E19-6904-47AA-B184-F0E27FC1FB4C}">
          <p14:sldIdLst>
            <p14:sldId id="313"/>
          </p14:sldIdLst>
        </p14:section>
        <p14:section name="Embodiment Design" id="{71B43428-6807-4AB9-8248-BB854D4EEEFF}">
          <p14:sldIdLst/>
        </p14:section>
        <p14:section name="Build Phase" id="{FF596EF2-128C-4E64-A61A-F3E9BB20605F}">
          <p14:sldIdLst>
            <p14:sldId id="274"/>
          </p14:sldIdLst>
        </p14:section>
        <p14:section name="Testing and Validation" id="{8E8EEF18-DF67-4650-A7B8-5C58F429AA84}">
          <p14:sldIdLst>
            <p14:sldId id="275"/>
          </p14:sldIdLst>
        </p14:section>
        <p14:section name="Project Management" id="{A7BEC58C-F7F8-4BD6-84CB-16BE2DA38256}">
          <p14:sldIdLst>
            <p14:sldId id="263"/>
          </p14:sldIdLst>
        </p14:section>
        <p14:section name="Summary" id="{4C300BF7-36E4-4088-9A61-FD5AD972028E}">
          <p14:sldIdLst>
            <p14:sldId id="265"/>
            <p14:sldId id="286"/>
            <p14:sldId id="266"/>
            <p14:sldId id="264"/>
          </p14:sldIdLst>
        </p14:section>
        <p14:section name="Backup Slides" id="{1B3CCD90-13A5-48D3-9111-A1677DE0799C}">
          <p14:sldIdLst>
            <p14:sldId id="267"/>
            <p14:sldId id="403"/>
          </p14:sldIdLst>
        </p14:section>
        <p14:section name="Functional Decopmosition" id="{EDC6A04F-423C-4940-855B-FC9FE1A86332}">
          <p14:sldIdLst>
            <p14:sldId id="280"/>
            <p14:sldId id="281"/>
            <p14:sldId id="282"/>
            <p14:sldId id="367"/>
            <p14:sldId id="368"/>
          </p14:sldIdLst>
        </p14:section>
        <p14:section name="Concept Selection" id="{8CB161AF-49DE-4F03-B00D-781A04968C2F}">
          <p14:sldIdLst>
            <p14:sldId id="283"/>
            <p14:sldId id="369"/>
            <p14:sldId id="370"/>
            <p14:sldId id="371"/>
            <p14:sldId id="372"/>
          </p14:sldIdLst>
        </p14:section>
        <p14:section name="Detailed Math" id="{8359201E-DCC9-4570-8795-589005A4ED44}">
          <p14:sldIdLst>
            <p14:sldId id="512"/>
            <p14:sldId id="513"/>
            <p14:sldId id="514"/>
            <p14:sldId id="268"/>
          </p14:sldIdLst>
        </p14:section>
        <p14:section name="Back Matter" id="{3B477371-1A9E-4F72-87A4-6BB6BC7C18B6}">
          <p14:sldIdLst>
            <p14:sldId id="269"/>
            <p14:sldId id="270"/>
            <p14:sldId id="271"/>
            <p14:sldId id="27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AE10321-743A-6328-B5C3-084C2BD7EE6C}" name="Emily Dawson" initials="ED" userId="S::erd18b@fsu.edu::1694e4fd-79f3-4e5d-b5f8-66fe4d2e8152" providerId="AD"/>
  <p188:author id="{4DA9B025-7B49-0C5F-6601-A7C25E5DA2C2}" name="Joshua Baldwin" initials="JB" userId="S::jpb18@fsu.edu::a1576f68-f5a7-4d7d-bae7-11cb3d00f8c8" providerId="AD"/>
  <p188:author id="{1985407A-39D8-FB27-F99B-995FA618C999}" name="Andres Hernandez Chapa" initials="AHC" userId="S::ah18t@fsu.edu::aa1f7fa1-4840-4e0b-89d9-52e4d7e029f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6192"/>
    <a:srgbClr val="2F5597"/>
    <a:srgbClr val="EE2737"/>
    <a:srgbClr val="FF0000"/>
    <a:srgbClr val="FAFCFF"/>
    <a:srgbClr val="FFFFFF"/>
    <a:srgbClr val="4E6EA6"/>
    <a:srgbClr val="AFABAB"/>
    <a:srgbClr val="00BBDC"/>
    <a:srgbClr val="A4D2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7DF587-15D4-40B0-8C01-A765D3376B8A}" v="25" dt="2023-02-21T04:18:00.708"/>
    <p1510:client id="{0D4947F4-FC5E-4FCF-84EC-D450B0F3BA2D}" v="77" dt="2023-02-21T03:54:40.026"/>
    <p1510:client id="{0E1E70EE-2745-4F16-AE83-CB61601A3931}" v="56" dt="2023-02-21T00:06:48.331"/>
    <p1510:client id="{4444F911-7E3B-42D9-B30C-E2F11C0DFB1F}" v="69" dt="2023-02-21T02:17:13.154"/>
    <p1510:client id="{6D2D6242-8EE1-42A4-9E7E-0836B6215418}" v="57" dt="2023-02-21T04:15:47.455"/>
    <p1510:client id="{86DAD7A8-5247-4201-8B5A-6ECCE5B42034}" v="135" dt="2023-02-21T03:32:58.111"/>
    <p1510:client id="{87D647AA-5030-4CD2-9B93-98D5CE68C0EF}" v="8" dt="2023-02-21T01:12:21.139"/>
    <p1510:client id="{909FDEB5-9288-45EF-BAFB-141C718A9782}" v="76" dt="2023-02-20T23:00:36.718"/>
    <p1510:client id="{B076C630-1535-F8C7-1D8E-36168901B78D}" v="31" dt="2023-02-21T01:04:42.734"/>
    <p1510:client id="{B2637817-3A21-4BC9-AD37-EF3DE90CAE1E}" v="9730" dt="2023-02-21T04:33:44.441"/>
    <p1510:client id="{B32A17ED-8CF5-42C2-97F1-7B678C036C0C}" v="82" dt="2023-02-20T21:53:51.315"/>
    <p1510:client id="{B941B5FE-877D-5C43-8EEA-4B41E22BD5DA}" v="990" dt="2023-02-21T04:34:20.908"/>
    <p1510:client id="{C8C94AE2-22CE-DADF-3FAC-0343F2B64221}" v="169" dt="2023-02-21T03:50:43.8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7"/>
  </p:normalViewPr>
  <p:slideViewPr>
    <p:cSldViewPr snapToGrid="0" snapToObjects="1">
      <p:cViewPr>
        <p:scale>
          <a:sx n="97" d="100"/>
          <a:sy n="97" d="100"/>
        </p:scale>
        <p:origin x="1160" y="4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86"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fsu.sharepoint.com/sites/NASA-MSFCLunarSurface2/Shared%20Documents/General/Spring%202023/Drop%20Test%202.0/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fsu.sharepoint.com/sites/NASA-MSFCLunarSurface2/Shared%20Documents/General/Spring%202023/Drop%20Test%202.0/Dat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fsu.sharepoint.com/sites/NASA-MSFCLunarSurface2/Shared%20Documents/General/Spring%202023/Drop%20Test%202.0/Dat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fsu.sharepoint.com/sites/NASA-MSFCLunarSurface2/Shared%20Documents/General/Spring%202023/Drop%20Test%202.0/Data.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6BE-CC43-A514-99F112CD1828}"/>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F6BE-CC43-A514-99F112CD1828}"/>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F6BE-CC43-A514-99F112CD1828}"/>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Sand</c:v>
                </c:pt>
                <c:pt idx="1">
                  <c:v>Baby Powder</c:v>
                </c:pt>
                <c:pt idx="2">
                  <c:v>Coffee Grounds</c:v>
                </c:pt>
              </c:strCache>
            </c:strRef>
          </c:cat>
          <c:val>
            <c:numRef>
              <c:f>Sheet1!$B$2:$B$4</c:f>
              <c:numCache>
                <c:formatCode>General</c:formatCode>
                <c:ptCount val="3"/>
                <c:pt idx="0">
                  <c:v>55</c:v>
                </c:pt>
                <c:pt idx="1">
                  <c:v>35</c:v>
                </c:pt>
                <c:pt idx="2">
                  <c:v>10</c:v>
                </c:pt>
              </c:numCache>
            </c:numRef>
          </c:val>
          <c:extLst>
            <c:ext xmlns:c16="http://schemas.microsoft.com/office/drawing/2014/chart" uri="{C3380CC4-5D6E-409C-BE32-E72D297353CC}">
              <c16:uniqueId val="{00000000-75BB-49B0-94F7-65E66B82AEE7}"/>
            </c:ext>
          </c:extLst>
        </c:ser>
        <c:dLbls>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2F5597">
        <a:alpha val="0"/>
      </a:srgbClr>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Plume</a:t>
            </a:r>
            <a:r>
              <a:rPr lang="en-US" baseline="0"/>
              <a:t> Percentage vs Foot Model</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Plumes!$A$4:$A$8</c:f>
              <c:strCache>
                <c:ptCount val="5"/>
                <c:pt idx="0">
                  <c:v>Square 25%</c:v>
                </c:pt>
                <c:pt idx="1">
                  <c:v>Square 40%</c:v>
                </c:pt>
                <c:pt idx="2">
                  <c:v>Square 50%</c:v>
                </c:pt>
                <c:pt idx="3">
                  <c:v>Square 60%</c:v>
                </c:pt>
                <c:pt idx="4">
                  <c:v>Square 75%</c:v>
                </c:pt>
              </c:strCache>
            </c:strRef>
          </c:cat>
          <c:val>
            <c:numRef>
              <c:f>Plumes!$I$4:$I$8</c:f>
              <c:numCache>
                <c:formatCode>General</c:formatCode>
                <c:ptCount val="5"/>
                <c:pt idx="0">
                  <c:v>22.122999999999998</c:v>
                </c:pt>
                <c:pt idx="1">
                  <c:v>37.745200000000004</c:v>
                </c:pt>
                <c:pt idx="2">
                  <c:v>31.687799999999999</c:v>
                </c:pt>
                <c:pt idx="3">
                  <c:v>28.330200000000005</c:v>
                </c:pt>
                <c:pt idx="4" formatCode="0.000000">
                  <c:v>25.503400000000003</c:v>
                </c:pt>
              </c:numCache>
            </c:numRef>
          </c:val>
          <c:extLst>
            <c:ext xmlns:c16="http://schemas.microsoft.com/office/drawing/2014/chart" uri="{C3380CC4-5D6E-409C-BE32-E72D297353CC}">
              <c16:uniqueId val="{00000000-7A09-1040-BCF1-22F96A91FD04}"/>
            </c:ext>
          </c:extLst>
        </c:ser>
        <c:dLbls>
          <c:showLegendKey val="0"/>
          <c:showVal val="0"/>
          <c:showCatName val="0"/>
          <c:showSerName val="0"/>
          <c:showPercent val="0"/>
          <c:showBubbleSize val="0"/>
        </c:dLbls>
        <c:gapWidth val="219"/>
        <c:overlap val="-27"/>
        <c:axId val="958995711"/>
        <c:axId val="958990303"/>
      </c:barChart>
      <c:catAx>
        <c:axId val="95899571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t>Foot Model</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58990303"/>
        <c:crosses val="autoZero"/>
        <c:auto val="1"/>
        <c:lblAlgn val="ctr"/>
        <c:lblOffset val="100"/>
        <c:noMultiLvlLbl val="0"/>
      </c:catAx>
      <c:valAx>
        <c:axId val="95899030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t>Plume  Percentage in ROI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5899571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a:t>Sinking</a:t>
            </a:r>
            <a:r>
              <a:rPr lang="en-US" sz="1800" baseline="0"/>
              <a:t> Response in </a:t>
            </a:r>
            <a:r>
              <a:rPr lang="en-US" sz="1800" b="1" baseline="0"/>
              <a:t>Regolith Simulant 518 </a:t>
            </a:r>
            <a:r>
              <a:rPr lang="en-US" sz="1800" baseline="0"/>
              <a:t>as a Function of Material Substraction on Squared Lattice Design</a:t>
            </a:r>
            <a:endParaRPr lang="en-US" sz="18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Sinking!$B$4:$B$8</c:f>
              <c:numCache>
                <c:formatCode>0%</c:formatCode>
                <c:ptCount val="5"/>
                <c:pt idx="0">
                  <c:v>0.25</c:v>
                </c:pt>
                <c:pt idx="1">
                  <c:v>0.4</c:v>
                </c:pt>
                <c:pt idx="2">
                  <c:v>0.5</c:v>
                </c:pt>
                <c:pt idx="3">
                  <c:v>0.6</c:v>
                </c:pt>
                <c:pt idx="4">
                  <c:v>0.75</c:v>
                </c:pt>
              </c:numCache>
            </c:numRef>
          </c:xVal>
          <c:yVal>
            <c:numRef>
              <c:f>Sinking!$C$4:$C$8</c:f>
              <c:numCache>
                <c:formatCode>General</c:formatCode>
                <c:ptCount val="5"/>
                <c:pt idx="0">
                  <c:v>40</c:v>
                </c:pt>
                <c:pt idx="1">
                  <c:v>42</c:v>
                </c:pt>
                <c:pt idx="2">
                  <c:v>40</c:v>
                </c:pt>
                <c:pt idx="3">
                  <c:v>38</c:v>
                </c:pt>
                <c:pt idx="4">
                  <c:v>36</c:v>
                </c:pt>
              </c:numCache>
            </c:numRef>
          </c:yVal>
          <c:smooth val="1"/>
          <c:extLst>
            <c:ext xmlns:c16="http://schemas.microsoft.com/office/drawing/2014/chart" uri="{C3380CC4-5D6E-409C-BE32-E72D297353CC}">
              <c16:uniqueId val="{00000000-F829-1D48-8D44-FAD7C737E6E0}"/>
            </c:ext>
          </c:extLst>
        </c:ser>
        <c:dLbls>
          <c:showLegendKey val="0"/>
          <c:showVal val="0"/>
          <c:showCatName val="0"/>
          <c:showSerName val="0"/>
          <c:showPercent val="0"/>
          <c:showBubbleSize val="0"/>
        </c:dLbls>
        <c:axId val="358184335"/>
        <c:axId val="358200143"/>
      </c:scatterChart>
      <c:scatterChart>
        <c:scatterStyle val="smoothMarker"/>
        <c:varyColors val="0"/>
        <c:ser>
          <c:idx val="1"/>
          <c:order val="1"/>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Sinking!$B$4:$B$8</c:f>
              <c:numCache>
                <c:formatCode>0%</c:formatCode>
                <c:ptCount val="5"/>
                <c:pt idx="0">
                  <c:v>0.25</c:v>
                </c:pt>
                <c:pt idx="1">
                  <c:v>0.4</c:v>
                </c:pt>
                <c:pt idx="2">
                  <c:v>0.5</c:v>
                </c:pt>
                <c:pt idx="3">
                  <c:v>0.6</c:v>
                </c:pt>
                <c:pt idx="4">
                  <c:v>0.75</c:v>
                </c:pt>
              </c:numCache>
            </c:numRef>
          </c:xVal>
          <c:yVal>
            <c:numRef>
              <c:f>Sinking!$I$4:$I$8</c:f>
              <c:numCache>
                <c:formatCode>General</c:formatCode>
                <c:ptCount val="5"/>
                <c:pt idx="0">
                  <c:v>5.2060000000000004</c:v>
                </c:pt>
                <c:pt idx="1">
                  <c:v>5.1180000000000003</c:v>
                </c:pt>
                <c:pt idx="2">
                  <c:v>4.3239999999999998</c:v>
                </c:pt>
                <c:pt idx="3">
                  <c:v>3.5699999999999994</c:v>
                </c:pt>
                <c:pt idx="4">
                  <c:v>4.3220000000000001</c:v>
                </c:pt>
              </c:numCache>
            </c:numRef>
          </c:yVal>
          <c:smooth val="1"/>
          <c:extLst>
            <c:ext xmlns:c16="http://schemas.microsoft.com/office/drawing/2014/chart" uri="{C3380CC4-5D6E-409C-BE32-E72D297353CC}">
              <c16:uniqueId val="{00000001-F829-1D48-8D44-FAD7C737E6E0}"/>
            </c:ext>
          </c:extLst>
        </c:ser>
        <c:dLbls>
          <c:showLegendKey val="0"/>
          <c:showVal val="0"/>
          <c:showCatName val="0"/>
          <c:showSerName val="0"/>
          <c:showPercent val="0"/>
          <c:showBubbleSize val="0"/>
        </c:dLbls>
        <c:axId val="569979855"/>
        <c:axId val="569973615"/>
      </c:scatterChart>
      <c:valAx>
        <c:axId val="358184335"/>
        <c:scaling>
          <c:orientation val="minMax"/>
          <c:min val="0.2"/>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t>Material</a:t>
                </a:r>
                <a:r>
                  <a:rPr lang="en-US" sz="1600" baseline="0"/>
                  <a:t> Substraction per Unit Area [%]</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58200143"/>
        <c:crosses val="autoZero"/>
        <c:crossBetween val="midCat"/>
      </c:valAx>
      <c:valAx>
        <c:axId val="358200143"/>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solidFill>
                      <a:schemeClr val="accent1"/>
                    </a:solidFill>
                  </a:rPr>
                  <a:t>Mass</a:t>
                </a:r>
                <a:r>
                  <a:rPr lang="en-US" sz="1600" baseline="0">
                    <a:solidFill>
                      <a:schemeClr val="accent1"/>
                    </a:solidFill>
                  </a:rPr>
                  <a:t> [g]</a:t>
                </a:r>
                <a:endParaRPr lang="en-US" sz="1600">
                  <a:solidFill>
                    <a:schemeClr val="accent1"/>
                  </a:solidFill>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58184335"/>
        <c:crosses val="autoZero"/>
        <c:crossBetween val="midCat"/>
      </c:valAx>
      <c:valAx>
        <c:axId val="569973615"/>
        <c:scaling>
          <c:orientation val="minMax"/>
          <c:max val="6"/>
          <c:min val="3"/>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solidFill>
                      <a:schemeClr val="accent2"/>
                    </a:solidFill>
                  </a:rPr>
                  <a:t>Average Sinking [mm]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69979855"/>
        <c:crosses val="max"/>
        <c:crossBetween val="midCat"/>
        <c:majorUnit val="0.25"/>
      </c:valAx>
      <c:valAx>
        <c:axId val="569979855"/>
        <c:scaling>
          <c:orientation val="minMax"/>
        </c:scaling>
        <c:delete val="1"/>
        <c:axPos val="b"/>
        <c:numFmt formatCode="0%" sourceLinked="1"/>
        <c:majorTickMark val="out"/>
        <c:minorTickMark val="none"/>
        <c:tickLblPos val="nextTo"/>
        <c:crossAx val="569973615"/>
        <c:crossesAt val="0"/>
        <c:crossBetween val="midCat"/>
      </c:valAx>
      <c:spPr>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a:t>Sinking</a:t>
            </a:r>
            <a:r>
              <a:rPr lang="en-US" sz="1800" baseline="0"/>
              <a:t> Response in </a:t>
            </a:r>
            <a:r>
              <a:rPr lang="en-US" sz="1800" b="1" baseline="0"/>
              <a:t>Regolith Simulant 518 </a:t>
            </a:r>
            <a:r>
              <a:rPr lang="en-US" sz="1800" baseline="0"/>
              <a:t>as a Function of Pressure</a:t>
            </a:r>
            <a:endParaRPr lang="en-US" sz="18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Sinking!$B$4:$B$8</c:f>
              <c:numCache>
                <c:formatCode>0%</c:formatCode>
                <c:ptCount val="5"/>
                <c:pt idx="0">
                  <c:v>0.25</c:v>
                </c:pt>
                <c:pt idx="1">
                  <c:v>0.4</c:v>
                </c:pt>
                <c:pt idx="2">
                  <c:v>0.5</c:v>
                </c:pt>
                <c:pt idx="3">
                  <c:v>0.6</c:v>
                </c:pt>
                <c:pt idx="4">
                  <c:v>0.75</c:v>
                </c:pt>
              </c:numCache>
            </c:numRef>
          </c:xVal>
          <c:yVal>
            <c:numRef>
              <c:f>Sinking!$B$38:$B$42</c:f>
              <c:numCache>
                <c:formatCode>General</c:formatCode>
                <c:ptCount val="5"/>
                <c:pt idx="0">
                  <c:v>1.9453000000000003</c:v>
                </c:pt>
                <c:pt idx="1">
                  <c:v>2.1710937500000003</c:v>
                </c:pt>
                <c:pt idx="2">
                  <c:v>2.4316250000000004</c:v>
                </c:pt>
                <c:pt idx="3">
                  <c:v>2.8495605468749998</c:v>
                </c:pt>
                <c:pt idx="4">
                  <c:v>4.1684999999999999</c:v>
                </c:pt>
              </c:numCache>
            </c:numRef>
          </c:yVal>
          <c:smooth val="1"/>
          <c:extLst>
            <c:ext xmlns:c16="http://schemas.microsoft.com/office/drawing/2014/chart" uri="{C3380CC4-5D6E-409C-BE32-E72D297353CC}">
              <c16:uniqueId val="{00000000-AD6A-AF45-ADD6-061C4043E3D8}"/>
            </c:ext>
          </c:extLst>
        </c:ser>
        <c:dLbls>
          <c:showLegendKey val="0"/>
          <c:showVal val="0"/>
          <c:showCatName val="0"/>
          <c:showSerName val="0"/>
          <c:showPercent val="0"/>
          <c:showBubbleSize val="0"/>
        </c:dLbls>
        <c:axId val="358184335"/>
        <c:axId val="358200143"/>
      </c:scatterChart>
      <c:scatterChart>
        <c:scatterStyle val="smoothMarker"/>
        <c:varyColors val="0"/>
        <c:ser>
          <c:idx val="1"/>
          <c:order val="1"/>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Sinking!$B$4:$B$8</c:f>
              <c:numCache>
                <c:formatCode>0%</c:formatCode>
                <c:ptCount val="5"/>
                <c:pt idx="0">
                  <c:v>0.25</c:v>
                </c:pt>
                <c:pt idx="1">
                  <c:v>0.4</c:v>
                </c:pt>
                <c:pt idx="2">
                  <c:v>0.5</c:v>
                </c:pt>
                <c:pt idx="3">
                  <c:v>0.6</c:v>
                </c:pt>
                <c:pt idx="4">
                  <c:v>0.75</c:v>
                </c:pt>
              </c:numCache>
            </c:numRef>
          </c:xVal>
          <c:yVal>
            <c:numRef>
              <c:f>Sinking!$I$4:$I$8</c:f>
              <c:numCache>
                <c:formatCode>General</c:formatCode>
                <c:ptCount val="5"/>
                <c:pt idx="0">
                  <c:v>5.2060000000000004</c:v>
                </c:pt>
                <c:pt idx="1">
                  <c:v>5.1180000000000003</c:v>
                </c:pt>
                <c:pt idx="2">
                  <c:v>4.3239999999999998</c:v>
                </c:pt>
                <c:pt idx="3">
                  <c:v>3.5699999999999994</c:v>
                </c:pt>
                <c:pt idx="4">
                  <c:v>4.3220000000000001</c:v>
                </c:pt>
              </c:numCache>
            </c:numRef>
          </c:yVal>
          <c:smooth val="1"/>
          <c:extLst>
            <c:ext xmlns:c16="http://schemas.microsoft.com/office/drawing/2014/chart" uri="{C3380CC4-5D6E-409C-BE32-E72D297353CC}">
              <c16:uniqueId val="{00000001-AD6A-AF45-ADD6-061C4043E3D8}"/>
            </c:ext>
          </c:extLst>
        </c:ser>
        <c:dLbls>
          <c:showLegendKey val="0"/>
          <c:showVal val="0"/>
          <c:showCatName val="0"/>
          <c:showSerName val="0"/>
          <c:showPercent val="0"/>
          <c:showBubbleSize val="0"/>
        </c:dLbls>
        <c:axId val="569979855"/>
        <c:axId val="569973615"/>
      </c:scatterChart>
      <c:valAx>
        <c:axId val="358184335"/>
        <c:scaling>
          <c:orientation val="minMax"/>
          <c:min val="0.2"/>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t>Material</a:t>
                </a:r>
                <a:r>
                  <a:rPr lang="en-US" sz="1600" baseline="0"/>
                  <a:t> Substraction per 1 sq.in. [%]</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58200143"/>
        <c:crosses val="autoZero"/>
        <c:crossBetween val="midCat"/>
      </c:valAx>
      <c:valAx>
        <c:axId val="358200143"/>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solidFill>
                      <a:schemeClr val="accent1"/>
                    </a:solidFill>
                  </a:rPr>
                  <a:t>Pressure</a:t>
                </a:r>
                <a:r>
                  <a:rPr lang="en-US" sz="1600" baseline="0">
                    <a:solidFill>
                      <a:schemeClr val="accent1"/>
                    </a:solidFill>
                  </a:rPr>
                  <a:t> [Pa]</a:t>
                </a:r>
                <a:endParaRPr lang="en-US" sz="1600">
                  <a:solidFill>
                    <a:schemeClr val="accent1"/>
                  </a:solidFill>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58184335"/>
        <c:crosses val="autoZero"/>
        <c:crossBetween val="midCat"/>
      </c:valAx>
      <c:valAx>
        <c:axId val="569973615"/>
        <c:scaling>
          <c:orientation val="minMax"/>
          <c:max val="6"/>
          <c:min val="3"/>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solidFill>
                      <a:schemeClr val="accent2"/>
                    </a:solidFill>
                  </a:rPr>
                  <a:t>Average Sinking [mm]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69979855"/>
        <c:crosses val="max"/>
        <c:crossBetween val="midCat"/>
        <c:majorUnit val="0.25"/>
      </c:valAx>
      <c:valAx>
        <c:axId val="569979855"/>
        <c:scaling>
          <c:orientation val="minMax"/>
        </c:scaling>
        <c:delete val="1"/>
        <c:axPos val="b"/>
        <c:numFmt formatCode="0%" sourceLinked="1"/>
        <c:majorTickMark val="out"/>
        <c:minorTickMark val="none"/>
        <c:tickLblPos val="nextTo"/>
        <c:crossAx val="569973615"/>
        <c:crossesAt val="0"/>
        <c:crossBetween val="midCat"/>
      </c:valAx>
      <c:spPr>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a:t>Plume</a:t>
            </a:r>
            <a:r>
              <a:rPr lang="en-US" sz="1800" baseline="0"/>
              <a:t> Response in </a:t>
            </a:r>
            <a:r>
              <a:rPr lang="en-US" sz="1800" b="1" baseline="0"/>
              <a:t>Regolith Simulant 518 </a:t>
            </a:r>
            <a:r>
              <a:rPr lang="en-US" sz="1800" baseline="0"/>
              <a:t>as a Function of Pressure</a:t>
            </a:r>
            <a:endParaRPr lang="en-US" sz="18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Sinking!$B$4:$B$8</c:f>
              <c:numCache>
                <c:formatCode>0%</c:formatCode>
                <c:ptCount val="5"/>
                <c:pt idx="0">
                  <c:v>0.25</c:v>
                </c:pt>
                <c:pt idx="1">
                  <c:v>0.4</c:v>
                </c:pt>
                <c:pt idx="2">
                  <c:v>0.5</c:v>
                </c:pt>
                <c:pt idx="3">
                  <c:v>0.6</c:v>
                </c:pt>
                <c:pt idx="4">
                  <c:v>0.75</c:v>
                </c:pt>
              </c:numCache>
            </c:numRef>
          </c:xVal>
          <c:yVal>
            <c:numRef>
              <c:f>Sinking!$B$38:$B$42</c:f>
              <c:numCache>
                <c:formatCode>General</c:formatCode>
                <c:ptCount val="5"/>
                <c:pt idx="0">
                  <c:v>1.9453000000000003</c:v>
                </c:pt>
                <c:pt idx="1">
                  <c:v>2.1710937500000003</c:v>
                </c:pt>
                <c:pt idx="2">
                  <c:v>2.4316250000000004</c:v>
                </c:pt>
                <c:pt idx="3">
                  <c:v>2.8495605468749998</c:v>
                </c:pt>
                <c:pt idx="4">
                  <c:v>4.1684999999999999</c:v>
                </c:pt>
              </c:numCache>
            </c:numRef>
          </c:yVal>
          <c:smooth val="1"/>
          <c:extLst>
            <c:ext xmlns:c16="http://schemas.microsoft.com/office/drawing/2014/chart" uri="{C3380CC4-5D6E-409C-BE32-E72D297353CC}">
              <c16:uniqueId val="{00000000-7205-6F45-8437-A30A75B04274}"/>
            </c:ext>
          </c:extLst>
        </c:ser>
        <c:dLbls>
          <c:showLegendKey val="0"/>
          <c:showVal val="0"/>
          <c:showCatName val="0"/>
          <c:showSerName val="0"/>
          <c:showPercent val="0"/>
          <c:showBubbleSize val="0"/>
        </c:dLbls>
        <c:axId val="358184335"/>
        <c:axId val="358200143"/>
      </c:scatterChart>
      <c:scatterChart>
        <c:scatterStyle val="smoothMarker"/>
        <c:varyColors val="0"/>
        <c:ser>
          <c:idx val="1"/>
          <c:order val="1"/>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Sinking!$B$4:$B$8</c:f>
              <c:numCache>
                <c:formatCode>0%</c:formatCode>
                <c:ptCount val="5"/>
                <c:pt idx="0">
                  <c:v>0.25</c:v>
                </c:pt>
                <c:pt idx="1">
                  <c:v>0.4</c:v>
                </c:pt>
                <c:pt idx="2">
                  <c:v>0.5</c:v>
                </c:pt>
                <c:pt idx="3">
                  <c:v>0.6</c:v>
                </c:pt>
                <c:pt idx="4">
                  <c:v>0.75</c:v>
                </c:pt>
              </c:numCache>
            </c:numRef>
          </c:xVal>
          <c:yVal>
            <c:numRef>
              <c:f>Plumes!$I$4:$I$8</c:f>
              <c:numCache>
                <c:formatCode>General</c:formatCode>
                <c:ptCount val="5"/>
                <c:pt idx="0">
                  <c:v>22.122999999999998</c:v>
                </c:pt>
                <c:pt idx="1">
                  <c:v>37.745200000000004</c:v>
                </c:pt>
                <c:pt idx="2">
                  <c:v>31.687799999999999</c:v>
                </c:pt>
                <c:pt idx="3">
                  <c:v>28.330200000000005</c:v>
                </c:pt>
                <c:pt idx="4" formatCode="0.000000">
                  <c:v>25.503400000000003</c:v>
                </c:pt>
              </c:numCache>
            </c:numRef>
          </c:yVal>
          <c:smooth val="1"/>
          <c:extLst>
            <c:ext xmlns:c16="http://schemas.microsoft.com/office/drawing/2014/chart" uri="{C3380CC4-5D6E-409C-BE32-E72D297353CC}">
              <c16:uniqueId val="{00000001-7205-6F45-8437-A30A75B04274}"/>
            </c:ext>
          </c:extLst>
        </c:ser>
        <c:dLbls>
          <c:showLegendKey val="0"/>
          <c:showVal val="0"/>
          <c:showCatName val="0"/>
          <c:showSerName val="0"/>
          <c:showPercent val="0"/>
          <c:showBubbleSize val="0"/>
        </c:dLbls>
        <c:axId val="569979855"/>
        <c:axId val="569973615"/>
      </c:scatterChart>
      <c:valAx>
        <c:axId val="358184335"/>
        <c:scaling>
          <c:orientation val="minMax"/>
          <c:min val="0.2"/>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t>Material</a:t>
                </a:r>
                <a:r>
                  <a:rPr lang="en-US" sz="1600" baseline="0"/>
                  <a:t> Substraction per 1 sq.in. [%]</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58200143"/>
        <c:crosses val="autoZero"/>
        <c:crossBetween val="midCat"/>
      </c:valAx>
      <c:valAx>
        <c:axId val="358200143"/>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solidFill>
                      <a:schemeClr val="accent1"/>
                    </a:solidFill>
                  </a:rPr>
                  <a:t>Pressure</a:t>
                </a:r>
                <a:r>
                  <a:rPr lang="en-US" sz="1600" baseline="0">
                    <a:solidFill>
                      <a:schemeClr val="accent1"/>
                    </a:solidFill>
                  </a:rPr>
                  <a:t> [Pa]</a:t>
                </a:r>
                <a:endParaRPr lang="en-US" sz="1600">
                  <a:solidFill>
                    <a:schemeClr val="accent1"/>
                  </a:solidFill>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58184335"/>
        <c:crosses val="autoZero"/>
        <c:crossBetween val="midCat"/>
      </c:valAx>
      <c:valAx>
        <c:axId val="569973615"/>
        <c:scaling>
          <c:orientation val="minMax"/>
          <c:max val="40"/>
          <c:min val="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solidFill>
                      <a:schemeClr val="accent2"/>
                    </a:solidFill>
                  </a:rPr>
                  <a:t>Plume Percent</a:t>
                </a:r>
                <a:r>
                  <a:rPr lang="en-US" sz="1600" baseline="0">
                    <a:solidFill>
                      <a:schemeClr val="accent2"/>
                    </a:solidFill>
                  </a:rPr>
                  <a:t> [%]</a:t>
                </a:r>
                <a:endParaRPr lang="en-US" sz="1600">
                  <a:solidFill>
                    <a:schemeClr val="accent2"/>
                  </a:solidFill>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69979855"/>
        <c:crosses val="max"/>
        <c:crossBetween val="midCat"/>
        <c:minorUnit val="10"/>
      </c:valAx>
      <c:valAx>
        <c:axId val="569979855"/>
        <c:scaling>
          <c:orientation val="minMax"/>
        </c:scaling>
        <c:delete val="1"/>
        <c:axPos val="b"/>
        <c:numFmt formatCode="0%" sourceLinked="1"/>
        <c:majorTickMark val="out"/>
        <c:minorTickMark val="none"/>
        <c:tickLblPos val="nextTo"/>
        <c:crossAx val="569973615"/>
        <c:crosses val="autoZero"/>
        <c:crossBetween val="midCat"/>
      </c:valAx>
      <c:spPr>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modernComment_1BC_28237C9F.xml><?xml version="1.0" encoding="utf-8"?>
<p188:cmLst xmlns:a="http://schemas.openxmlformats.org/drawingml/2006/main" xmlns:r="http://schemas.openxmlformats.org/officeDocument/2006/relationships" xmlns:p188="http://schemas.microsoft.com/office/powerpoint/2018/8/main">
  <p188:cm id="{4740F47E-0592-4C67-82B2-5FEE89BA5773}" authorId="{1985407A-39D8-FB27-F99B-995FA618C999}" created="2023-02-17T00:49:20.523">
    <pc:sldMkLst xmlns:pc="http://schemas.microsoft.com/office/powerpoint/2013/main/command">
      <pc:docMk/>
      <pc:sldMk cId="673414303" sldId="444"/>
    </pc:sldMkLst>
    <p188:txBody>
      <a:bodyPr/>
      <a:lstStyle/>
      <a:p>
        <a:r>
          <a:rPr lang="en-US"/>
          <a:t>Here we will explain all the issues we can encounter and what we are planning to do</a:t>
        </a:r>
      </a:p>
    </p188:txBody>
  </p188:cm>
</p188:cmLst>
</file>

<file path=ppt/comments/modernComment_1C3_3C006D93.xml><?xml version="1.0" encoding="utf-8"?>
<p188:cmLst xmlns:a="http://schemas.openxmlformats.org/drawingml/2006/main" xmlns:r="http://schemas.openxmlformats.org/officeDocument/2006/relationships" xmlns:p188="http://schemas.microsoft.com/office/powerpoint/2018/8/main">
  <p188:cm id="{CA1D57D4-95E8-8B44-B9F3-2EBDCC441CCC}" authorId="{9AE10321-743A-6328-B5C3-084C2BD7EE6C}" created="2023-02-20T00:11:06.456">
    <ac:txMkLst xmlns:ac="http://schemas.microsoft.com/office/drawing/2013/main/command">
      <pc:docMk xmlns:pc="http://schemas.microsoft.com/office/powerpoint/2013/main/command"/>
      <pc:sldMk xmlns:pc="http://schemas.microsoft.com/office/powerpoint/2013/main/command" cId="1006661011" sldId="451"/>
      <ac:spMk id="2" creationId="{03B4034A-4915-1EE2-B2E6-69E1921C7255}"/>
      <ac:txMk cp="16" len="5">
        <ac:context len="22" hash="1446215419"/>
      </ac:txMk>
    </ac:txMkLst>
    <p188:pos x="8168640" y="899795"/>
    <p188:txBody>
      <a:bodyPr/>
      <a:lstStyle/>
      <a:p>
        <a:r>
          <a:rPr lang="en-US"/>
          <a:t>change axis size, multiply by 100</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02:06:16.457"/>
    </inkml:context>
    <inkml:brush xml:id="br0">
      <inkml:brushProperty name="width" value="0.05" units="cm"/>
      <inkml:brushProperty name="height" value="0.05" units="cm"/>
      <inkml:brushProperty name="color" value="#008C3A"/>
    </inkml:brush>
  </inkml:definitions>
  <inkml:trace contextRef="#ctx0" brushRef="#br0">1 1 24575,'71'-1'0,"77"3"0,-141-1 0,0 1 0,0 0 0,0 0 0,-1 0 0,0 1 0,1 0 0,-1 0 0,0 1 0,0 0 0,6 5 0,9 9 0,23 23 0,-38-36 0,25 30 0,-24-27 0,-1 0 0,1-1 0,0 0 0,1 0 0,0 0 0,0-1 0,0 0 0,1-1 0,17 9 0,-6-7 0,-7-3 0,0 1 0,-1-1 0,1 2 0,-1-1 0,0 2 0,-1 0 0,0 0 0,0 2 0,19 17 0,-18-13 0,-2 1 0,1 0 0,-2 1 0,9 17 0,7 8 0,7 11 0,-27-40 0,1-1 0,1 0 0,1 0 0,-1-1 0,10 9 0,-8-9 0,-1 1 0,-1 0 0,1 0 0,10 19 0,-14-22 0,1 0 0,-1-1 0,1 0 0,0 1 0,7 4 0,8 11 0,15 17 0,12 18 0,-40-50 0,1 0 0,-1 0 0,1-1 0,-1 0 0,2-1 0,-1 1 0,1-1 0,0-1 0,14 5 0,-18-6 0,1-1 0,0 0 0,0-1 0,0 0 0,0 1 0,-1-1 0,2-1 0,-1 0 0,0 0 0,0 0 0,0 0 0,0-2 0,0 1 0,0 0 0,0 0 0,0-1 0,-1 0 0,1-1 0,-1 1 0,1-1 0,-1-1 0,0 1 0,0 0 0,0-1 0,0 0 0,6-7 0,-3 0 0,0-2 0,0 1 0,-1-1 0,-1-1 0,10-24 0,-16 36 0,5-7 0,0 0 0,0 0 0,1 0 0,10-12 0,6-10 0,-18 24 0,1 0 0,0 1 0,0-1 0,0 1 0,2 1 0,-2-1 0,1 0 0,10-5 0,-13 9 0,2 0 0,-1-1 0,0 1 0,1 1 0,-1 0 0,1-1 0,-1 2 0,1-2 0,0 2 0,-1-1 0,1 1 0,0 0 0,-1 0 0,1 1 0,8 1 0,24 7 0,-1 1 0,52 21 0,-62-16 0,0 1 0,-1 0 0,0 1 0,-2 3 0,22 21 0,-34-32 0,57 61 0,-61-62 0,-2-1 0,1 1 0,-1-1 0,0 1 0,-1 0 0,0 0 0,0 1 0,3 10 0,-3-6 0,2 0 0,12 20 0,-4-9 0,-6-11 0,0-1 0,19 21 0,-23-28 0,-1 1 0,1-1 0,-1 0 0,0 1 0,4 9 0,-4-8 0,0-1 0,1 0 0,-1 1 0,8 7 0,38 33 0,-18-19 0,-18-16 0,0 0 0,2-1 0,-1-1 0,18 11 0,-24-16 0,-1 0 0,1 1 0,-1 0 0,8 10 0,-10-11 0,0 0 0,1 1 0,-1-1 0,1-1 0,0 1 0,0-1 0,11 5 0,29 12 0,-35-14 0,0-3 0,0 2 0,1-2 0,0 0 0,-1 0 0,2-2 0,20 4 0,87-6 0,-83-1 0,1 1 0,-1 1 0,0 2 0,0 2 0,38 10 0,-55-10 0,0-2 0,1 0 0,0-1 0,25-1 0,-17-1 0,35 7 0,-8 2 0,89 12 0,-128-19 0,1-2 0,-1 0 0,0-2 0,0 1 0,0-2 0,22-6 0,8-8 0,-32 12 0,-2 0 0,2 0 0,0 2 0,-1-1 0,1 1 0,18 1 0,155 14 0,-103-4 0,-19 0 0,-30-3 0,42 0 0,248-6 0,-308 0 0,1-1 0,-1-1 0,35-10 0,-35 8 0,0 1 0,0 0 0,37-2 0,-19 3-1365,-20 0-5461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02:06:16.458"/>
    </inkml:context>
    <inkml:brush xml:id="br0">
      <inkml:brushProperty name="width" value="0.05" units="cm"/>
      <inkml:brushProperty name="height" value="0.05" units="cm"/>
      <inkml:brushProperty name="color" value="#FFC114"/>
    </inkml:brush>
  </inkml:definitions>
  <inkml:trace contextRef="#ctx0" brushRef="#br0">1 0 24575,'0'2'0,"0"1"0,1-1 0,-1 1 0,1-1 0,0 0 0,-1 1 0,1-1 0,0 0 0,0 0 0,1 0 0,-2 0 0,2 0 0,-1-1 0,1 2 0,-1-1 0,1-1 0,0 1 0,-1-1 0,1 1 0,0-1 0,0 1 0,0-1 0,1 0 0,-1 0 0,0 0 0,0-1 0,0 1 0,1 0 0,-1 0 0,0-1 0,3 1 0,10 1 0,0 0 0,-1-1 0,27-1 0,-32 0 0,9-1 0,-10 0 0,0 1 0,-1 0 0,2 0 0,11 3 0,-18-2 0,1 0 0,-1-1 0,0 2 0,0-2 0,1 2 0,-1-2 0,0 2 0,0-1 0,0 1 0,0-1 0,-1 1 0,1-1 0,-1 1 0,2 0 0,-2 0 0,0 0 0,1 0 0,-1 0 0,2 4 0,0 3 0,0 0 0,-1 0 0,0-1 0,2 14 0,-4-13 0,2 0 0,0 0 0,4 13 0,-3-16 0,0-1 0,0 0 0,0-1 0,1 1 0,0 0 0,0-1 0,8 8 0,-6-7 0,-1 0 0,-1 0 0,1 1 0,6 9 0,14 31 0,-14-24 0,25 36 0,-31-51 0,0 0 0,1-1 0,0 1 0,0-2 0,1 1 0,-1-1 0,1 0 0,0 0 0,8 3 0,34 14 0,-30-14 0,0 0 0,-1 2 0,0 0 0,17 13 0,-27-17 0,-1 2 0,0 0 0,-1 0 0,0 0 0,6 11 0,-6-9 0,2 1 0,15 18 0,-14-20 0,-2 1 0,1 0 0,-1 0 0,-1 1 0,0 0 0,6 13 0,-5-9 0,0 0 0,18 24 0,-5-12 0,1 0 0,1-2 0,2-1 0,40 33 0,-55-52 0,0 1 0,0-1 0,1-1 0,0 0 0,0 0 0,0-1 0,0 0 0,0-1 0,13 1 0,0 0 0,0-2 0,0-1 0,27-3 0,-44 2 0,-1 0 0,1 0 0,0-1 0,0 1 0,0-1 0,-1-1 0,1 1 0,-1-1 0,0-1 0,9-5 0,1-4 0,-2 1 0,15-18 0,13-12 0,-37 38 0,0 0 0,1 0 0,-1 1 0,1-1 0,0 1 0,0 1 0,0-1 0,1 0 0,-1 1 0,1 0 0,-1 0 0,1 0 0,-1 2 0,1-2 0,0 2 0,0 0 0,9 0 0,11-1 0,33 5 0,-48-3 0,-1 2 0,0-1 0,-1 1 0,1 1 0,-1 0 0,13 5 0,-13-3 0,1 0 0,-1 0 0,0 1 0,-1 1 0,0 0 0,0-1 0,-1 1 0,0 1 0,11 15 0,-15-18 0,0-1 0,1 0 0,0 0 0,0 0 0,1 0 0,-1-1 0,1 0 0,0 0 0,0-1 0,0 1 0,0-1 0,1 0 0,-1 0 0,2 0 0,-2-1 0,8 2 0,-1-1 0,-6-3 0,-1 1 0,2 0 0,-2 1 0,1-1 0,-1 1 0,0 0 0,0 1 0,0-1 0,1 1 0,-1 0 0,-1 0 0,0 1 0,1-1 0,-1 1 0,5 5 0,10 14 0,32 32 0,-29-34 0,24 33 0,-41-48 0,0-1 0,0 0 0,0 0 0,1 0 0,-1-1 0,1 0 0,0 1 0,0-2 0,1 0 0,-1 1 0,1-2 0,0 1 0,9 2 0,9 0 0,1-1 0,34 3 0,-45-7 0,113 18 0,-119-16 0,0-1 0,0 1 0,0 0 0,0 1 0,-1 0 0,0 0 0,0 1 0,0 0 0,1 1 0,-2-1 0,1 1 0,-1 1 0,0-1 0,-1 2 0,1-1 0,0 1 0,-1-1 0,-1 2 0,1-1 0,5 13 0,2-3 0,-1 0 0,2-2 0,0 0 0,1 0 0,0-2 0,1 1 0,0-2 0,1 0 0,0-1 0,2-1 0,24 10 0,-15-8 0,31 8 0,-37-15 0,-2 2 0,0 1 0,0 0 0,21 13 0,-9-3 0,2-2 0,-1-1 0,57 16 0,-84-29 0,34 13 0,52 28 0,-57-25 0,-26-13 0,0-1 0,-1 2 0,1 0 0,0 0 0,-1 0 0,-1 1 0,1 0 0,12 16 0,-15-18 0,2 0 0,-2 0 0,1 0 0,1 0 0,-1-1 0,1-1 0,0 1 0,0-1 0,0 1 0,0-2 0,15 4 0,6 0 0,53 5 0,46-10 0,-3 0 0,-72 8 0,-38-6 0,0-1 0,20 2 0,373-3 0,-197-2 0,-177 4-1365,-21 1-5461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02:06:16.459"/>
    </inkml:context>
    <inkml:brush xml:id="br0">
      <inkml:brushProperty name="width" value="0.05" units="cm"/>
      <inkml:brushProperty name="height" value="0.05" units="cm"/>
      <inkml:brushProperty name="color" value="#E71224"/>
    </inkml:brush>
  </inkml:definitions>
  <inkml:trace contextRef="#ctx0" brushRef="#br0">1 0 24575,'2'1'0,"0"-1"0,0 1 0,0 0 0,0-1 0,0 2 0,0-1 0,0 0 0,-1 0 0,1 1 0,0-1 0,2 3 0,14 9 0,-12-11 0,1 1 0,1-2 0,-1 0 0,13 2 0,-16-3 0,0 0 0,-1 0 0,1 1 0,0-1 0,0 1 0,-1 0 0,2 0 0,-2 0 0,0 0 0,2 1 0,-2 0 0,0 0 0,0 0 0,1 0 0,-1 0 0,0 1 0,0-1 0,-1 1 0,1-1 0,3 5 0,-5-5 0,0 1 0,1-1 0,-1 0 0,1 0 0,-1-1 0,2 1 0,-1 0 0,-1 0 0,1-1 0,1 1 0,-1 0 0,0-1 0,0 0 0,1 0 0,-1 0 0,1 0 0,-1 0 0,0 0 0,1-1 0,0 0 0,-1 1 0,1-1 0,-1 0 0,1 1 0,0-2 0,-1 1 0,1 0 0,-1-1 0,1 1 0,-1-1 0,1 0 0,-1 0 0,6-2 0,5-3 0,0-1 0,1-1 0,18-14 0,25-15 0,-52 35 0,1-1 0,-1 1 0,1 0 0,-1 0 0,1 1 0,0-1 0,-1 1 0,12 0 0,-13 1 0,1 0 0,-1 1 0,0 0 0,0-1 0,0 2 0,0-1 0,0 1 0,1-1 0,-2 1 0,1 0 0,6 5 0,3 2 0,-2 1 0,12 12 0,19 15 0,-30-27 0,1-2 0,1 0 0,-1 0 0,0-2 0,1 0 0,17 5 0,-19-7 0,0 1 0,0 1 0,22 12 0,-22-10 0,1-1 0,22 8 0,74 21 0,-106-34 0,2 0 0,-1-1 0,-1 1 0,1 0 0,-1 1 0,0-1 0,1 1 0,-1 0 0,0-1 0,0 1 0,0 1 0,0-2 0,-1 2 0,4 6 0,2 4 0,0 2 0,8 21 0,2 7 0,11 2 0,-22-35 0,1 0 0,-2 1 0,0-1 0,8 21 0,-4-3 0,1-2 0,2 1 0,18 28 0,38 82 0,18 77 0,-84-208 0,1-1 0,-1 0 0,1 0 0,0-1 0,1 2 0,-1-3 0,2 2 0,-1-1 0,0 0 0,1-1 0,-1 0 0,1 0 0,0 0 0,1 0 0,-1-2 0,12 6 0,10 1 0,0-1 0,53 8 0,-36-9 0,-1 2 0,81 18 0,-123-26 0,1 0 0,-1 0 0,0 0 0,0 0 0,0 0 0,1 0 0,-1 1 0,-1-1 0,1 0 0,0 1 0,-1 0 0,1 0 0,0-1 0,-1 1 0,1 0 0,0 3 0,1 2 0,0-1 0,0 1 0,-1 0 0,1 8 0,-2-11 0,-1 0 0,1 0 0,0 0 0,0 0 0,0-1 0,1 2 0,-1-2 0,1 1 0,0-1 0,0 0 0,1 1 0,-1-1 0,0 1 0,1-1 0,0-1 0,0 1 0,5 4 0,6 1 0,1-1 0,-1-1 0,1-1 0,0 0 0,0-1 0,20 3 0,-4-3 0,2-1 0,33-1 0,-54-1 0,0 0 0,1 1 0,-1 2 0,0-1 0,0 1 0,1 0 0,-2 1 0,14 8 0,42 15 0,-50-23 0,1-1 0,-1 3 0,-1 0 0,1 0 0,-1 2 0,-1-1 0,0 2 0,1 0 0,18 18 0,-11-5 0,-7-8 0,-1 1 0,0 1 0,-1 0 0,13 21 0,-21-28 0,0-2 0,1 1 0,0 0 0,0-2 0,1 1 0,0 0 0,13 8 0,6 2 0,34 16 0,-45-25 0,-3-1 0,-2 0 0,1 1 0,-1 1 0,0-1 0,-1 2 0,9 12 0,-3-6 0,21 20 0,-30-32 0,0 2 0,-1-1 0,0 1 0,1 0 0,-2 0 0,0 1 0,0-1 0,0 2 0,-1-2 0,0 2 0,3 9 0,57 136 0,-62-148 0,1 1 0,0-2 0,1 1 0,-1 0 0,1 0 0,0-1 0,1 1 0,-1-2 0,6 7 0,6 2 0,29 18 0,-28-18 0,60 50 0,-63-54 0,1 0 0,0-1 0,1-1 0,1 0 0,-1-1 0,1-1 0,17 4 0,-19-6 0,0 1 0,0 0 0,-1 2 0,0-1 0,0 1 0,25 17 0,-21-13 0,0 0 0,1-2 0,21 8 0,1 0 0,-27-11 0,0-1 0,28 5 0,-27-6 0,0 0 0,-1 1 0,17 7 0,4 4 0,-1 4 0,34 21 0,-66-38 0,1 0 0,-1 0 0,0 1 0,0-1 0,0 1 0,0-1 0,0 0 0,-1 1 0,1 0 0,1 4 0,-2-5 0,0 0 0,-1 0 0,2 0 0,-1 0 0,0 0 0,0 0 0,0-1 0,1 1 0,-1 0 0,1 0 0,0-1 0,0 0 0,-1 1 0,1-1 0,0 1 0,0-2 0,0 2 0,0-2 0,0 2 0,1-2 0,2 2 0,16 1 0,-1-1 0,1-1 0,33-2 0,-35-1 0,1 2 0,-1 0 0,1 2 0,29 5 0,-26-3 0,32 3 0,5 1 0,-29-5 0,1 0 0,59-3 0,27 1 0,-110 0 0,0 1 0,0 0 0,0 1 0,0-1 0,9 5 0,-9-3 0,-1-1 0,2 0 0,-1 0 0,14 2 0,34 5-1365,-48-11-5461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99F038-1167-4D95-8C53-B3C3292059ED}" type="datetimeFigureOut">
              <a:rPr lang="en-US" smtClean="0"/>
              <a:t>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048D8C-6117-40E4-8E16-004DA18562CA}" type="slidenum">
              <a:rPr lang="en-US" smtClean="0"/>
              <a:t>‹#›</a:t>
            </a:fld>
            <a:endParaRPr lang="en-US"/>
          </a:p>
        </p:txBody>
      </p:sp>
    </p:spTree>
    <p:extLst>
      <p:ext uri="{BB962C8B-B14F-4D97-AF65-F5344CB8AC3E}">
        <p14:creationId xmlns:p14="http://schemas.microsoft.com/office/powerpoint/2010/main" val="2513278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Binary Pairwise Comparison, House of Quality, Pugh Charts, and Analytical Hierarchy Process</a:t>
            </a:r>
          </a:p>
        </p:txBody>
      </p:sp>
      <p:sp>
        <p:nvSpPr>
          <p:cNvPr id="4" name="Slide Number Placeholder 3"/>
          <p:cNvSpPr>
            <a:spLocks noGrp="1"/>
          </p:cNvSpPr>
          <p:nvPr>
            <p:ph type="sldNum" sz="quarter" idx="5"/>
          </p:nvPr>
        </p:nvSpPr>
        <p:spPr/>
        <p:txBody>
          <a:bodyPr/>
          <a:lstStyle/>
          <a:p>
            <a:fld id="{EA048D8C-6117-40E4-8E16-004DA18562CA}" type="slidenum">
              <a:rPr lang="en-US" smtClean="0"/>
              <a:t>10</a:t>
            </a:fld>
            <a:endParaRPr lang="en-US"/>
          </a:p>
        </p:txBody>
      </p:sp>
    </p:spTree>
    <p:extLst>
      <p:ext uri="{BB962C8B-B14F-4D97-AF65-F5344CB8AC3E}">
        <p14:creationId xmlns:p14="http://schemas.microsoft.com/office/powerpoint/2010/main" val="2897127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the plume effect and why is it important?</a:t>
            </a:r>
          </a:p>
          <a:p>
            <a:r>
              <a:rPr lang="en-US"/>
              <a:t>Do we want to minimize sinking? If so, why?</a:t>
            </a:r>
          </a:p>
        </p:txBody>
      </p:sp>
      <p:sp>
        <p:nvSpPr>
          <p:cNvPr id="4" name="Slide Number Placeholder 3"/>
          <p:cNvSpPr>
            <a:spLocks noGrp="1"/>
          </p:cNvSpPr>
          <p:nvPr>
            <p:ph type="sldNum" sz="quarter" idx="5"/>
          </p:nvPr>
        </p:nvSpPr>
        <p:spPr/>
        <p:txBody>
          <a:bodyPr/>
          <a:lstStyle/>
          <a:p>
            <a:fld id="{EA048D8C-6117-40E4-8E16-004DA18562CA}" type="slidenum">
              <a:rPr lang="en-US" smtClean="0"/>
              <a:t>17</a:t>
            </a:fld>
            <a:endParaRPr lang="en-US"/>
          </a:p>
        </p:txBody>
      </p:sp>
    </p:spTree>
    <p:extLst>
      <p:ext uri="{BB962C8B-B14F-4D97-AF65-F5344CB8AC3E}">
        <p14:creationId xmlns:p14="http://schemas.microsoft.com/office/powerpoint/2010/main" val="3234008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048D8C-6117-40E4-8E16-004DA18562CA}" type="slidenum">
              <a:rPr lang="en-US" smtClean="0"/>
              <a:t>19</a:t>
            </a:fld>
            <a:endParaRPr lang="en-US"/>
          </a:p>
        </p:txBody>
      </p:sp>
    </p:spTree>
    <p:extLst>
      <p:ext uri="{BB962C8B-B14F-4D97-AF65-F5344CB8AC3E}">
        <p14:creationId xmlns:p14="http://schemas.microsoft.com/office/powerpoint/2010/main" val="142075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a:solidFill>
                  <a:srgbClr val="D1D5DB"/>
                </a:solidFill>
                <a:effectLst/>
                <a:latin typeface="Arial" panose="020B0604020202020204" pitchFamily="34" charset="0"/>
                <a:cs typeface="Arial" panose="020B0604020202020204" pitchFamily="34" charset="0"/>
              </a:rPr>
              <a:t>The test that analyzes how deep an object falls in a granular medium is called a "penetration test" or a "falling ball test." This test is commonly used in geotechnical engineering and soil mechanics to determine the properties of granular materials, such as their density, porosity, and shear strength. During the test, a ball or a cylindrical object is dropped onto the surface of the granular material from a known height, and the depth of penetration is measured. The test results can be used to calculate the material's shear strength and to predict its behavior under different loading conditions</a:t>
            </a:r>
            <a:endParaRPr lang="en-US" sz="2400" b="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A048D8C-6117-40E4-8E16-004DA18562CA}" type="slidenum">
              <a:rPr lang="en-US" smtClean="0"/>
              <a:t>25</a:t>
            </a:fld>
            <a:endParaRPr lang="en-US"/>
          </a:p>
        </p:txBody>
      </p:sp>
    </p:spTree>
    <p:extLst>
      <p:ext uri="{BB962C8B-B14F-4D97-AF65-F5344CB8AC3E}">
        <p14:creationId xmlns:p14="http://schemas.microsoft.com/office/powerpoint/2010/main" val="408122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a:solidFill>
                  <a:srgbClr val="D1D5DB"/>
                </a:solidFill>
                <a:effectLst/>
                <a:latin typeface="Arial" panose="020B0604020202020204" pitchFamily="34" charset="0"/>
                <a:cs typeface="Arial" panose="020B0604020202020204" pitchFamily="34" charset="0"/>
              </a:rPr>
              <a:t>The test that analyzes how deep an object falls in a granular medium is called a "penetration test" or a "falling ball test." This test is commonly used in geotechnical engineering and soil mechanics to determine the properties of granular materials, such as their density, porosity, and shear strength. During the test, a ball or a cylindrical object is dropped onto the surface of the granular material from a known height, and the depth of penetration is measured. The test results can be used to calculate the material's shear strength and to predict its behavior under different loading conditions</a:t>
            </a:r>
            <a:endParaRPr lang="en-US" sz="2400" b="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A048D8C-6117-40E4-8E16-004DA18562CA}" type="slidenum">
              <a:rPr lang="en-US" smtClean="0"/>
              <a:t>26</a:t>
            </a:fld>
            <a:endParaRPr lang="en-US"/>
          </a:p>
        </p:txBody>
      </p:sp>
    </p:spTree>
    <p:extLst>
      <p:ext uri="{BB962C8B-B14F-4D97-AF65-F5344CB8AC3E}">
        <p14:creationId xmlns:p14="http://schemas.microsoft.com/office/powerpoint/2010/main" val="232428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D1D5DB"/>
                </a:solidFill>
                <a:effectLst/>
                <a:latin typeface="Söhne"/>
              </a:rPr>
              <a:t>1) Multiply the number of rows and columns to get the total number of pixels in the image.</a:t>
            </a:r>
          </a:p>
          <a:p>
            <a:r>
              <a:rPr lang="en-US" b="0" i="0">
                <a:solidFill>
                  <a:srgbClr val="D1D5DB"/>
                </a:solidFill>
                <a:effectLst/>
                <a:latin typeface="Söhne"/>
              </a:rPr>
              <a:t>2) Since the binary image has values of either 0 or 1, the sum of all pixel values is equal to the number of white pixels in the image.</a:t>
            </a:r>
            <a:endParaRPr lang="en-US"/>
          </a:p>
        </p:txBody>
      </p:sp>
      <p:sp>
        <p:nvSpPr>
          <p:cNvPr id="4" name="Slide Number Placeholder 3"/>
          <p:cNvSpPr>
            <a:spLocks noGrp="1"/>
          </p:cNvSpPr>
          <p:nvPr>
            <p:ph type="sldNum" sz="quarter" idx="5"/>
          </p:nvPr>
        </p:nvSpPr>
        <p:spPr/>
        <p:txBody>
          <a:bodyPr/>
          <a:lstStyle/>
          <a:p>
            <a:fld id="{EA048D8C-6117-40E4-8E16-004DA18562CA}" type="slidenum">
              <a:rPr lang="en-US" smtClean="0"/>
              <a:t>30</a:t>
            </a:fld>
            <a:endParaRPr lang="en-US"/>
          </a:p>
        </p:txBody>
      </p:sp>
    </p:spTree>
    <p:extLst>
      <p:ext uri="{BB962C8B-B14F-4D97-AF65-F5344CB8AC3E}">
        <p14:creationId xmlns:p14="http://schemas.microsoft.com/office/powerpoint/2010/main" val="3967863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048D8C-6117-40E4-8E16-004DA18562CA}" type="slidenum">
              <a:rPr lang="en-US" smtClean="0"/>
              <a:t>40</a:t>
            </a:fld>
            <a:endParaRPr lang="en-US"/>
          </a:p>
        </p:txBody>
      </p:sp>
    </p:spTree>
    <p:extLst>
      <p:ext uri="{BB962C8B-B14F-4D97-AF65-F5344CB8AC3E}">
        <p14:creationId xmlns:p14="http://schemas.microsoft.com/office/powerpoint/2010/main" val="2697541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F3E-4A09-436A-9BBB-B046EC34874C}"/>
              </a:ext>
            </a:extLst>
          </p:cNvPr>
          <p:cNvSpPr>
            <a:spLocks noGrp="1"/>
          </p:cNvSpPr>
          <p:nvPr>
            <p:ph type="ctrTitle"/>
          </p:nvPr>
        </p:nvSpPr>
        <p:spPr>
          <a:xfrm>
            <a:off x="838199" y="1122363"/>
            <a:ext cx="10515599" cy="2260355"/>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602038"/>
            <a:ext cx="105156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8" name="Slide Number Placeholder 5">
            <a:extLst>
              <a:ext uri="{FF2B5EF4-FFF2-40B4-BE49-F238E27FC236}">
                <a16:creationId xmlns:a16="http://schemas.microsoft.com/office/drawing/2014/main" id="{A6352D44-B364-42A1-8D5E-BCFA866BC207}"/>
              </a:ext>
            </a:extLst>
          </p:cNvPr>
          <p:cNvSpPr>
            <a:spLocks noGrp="1"/>
          </p:cNvSpPr>
          <p:nvPr>
            <p:ph type="sldNum" sz="quarter" idx="4"/>
          </p:nvPr>
        </p:nvSpPr>
        <p:spPr>
          <a:xfrm>
            <a:off x="11353800" y="6209024"/>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947344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C21362B9-208D-4DB2-99B3-BA7D01212D56}"/>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2714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331E84F8-12C5-40E5-A45C-E4BEFB7ED94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590523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BD5E60FA-03DC-4DD3-ADB5-558FDAFF180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517402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4882E59-CF7D-41E5-88A8-18E87385456E}"/>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698716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A07CFA4-F15B-47EA-AF7F-A6AD3A832D20}"/>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092331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F8467819-2C73-41C7-911A-62CAD25D642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438085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055D11A9-8D12-43A7-91C1-D86FDA27EC0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3749096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1" name="Content Placeholder 2">
            <a:extLst>
              <a:ext uri="{FF2B5EF4-FFF2-40B4-BE49-F238E27FC236}">
                <a16:creationId xmlns:a16="http://schemas.microsoft.com/office/drawing/2014/main" id="{231353FF-A2A6-4825-8E2A-7404D3B1662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878465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6" name="Content Placeholder 2">
            <a:extLst>
              <a:ext uri="{FF2B5EF4-FFF2-40B4-BE49-F238E27FC236}">
                <a16:creationId xmlns:a16="http://schemas.microsoft.com/office/drawing/2014/main" id="{3E6AA582-4E7B-49AE-837A-566C2DE0F9DC}"/>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0555540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23" name="Content Placeholder 2">
            <a:extLst>
              <a:ext uri="{FF2B5EF4-FFF2-40B4-BE49-F238E27FC236}">
                <a16:creationId xmlns:a16="http://schemas.microsoft.com/office/drawing/2014/main" id="{9A3F2760-6514-4032-8AF5-6083FD049095}"/>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17403900"/>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0706-718F-4937-AE41-91149A90C7D8}"/>
              </a:ext>
            </a:extLst>
          </p:cNvPr>
          <p:cNvSpPr>
            <a:spLocks noGrp="1"/>
          </p:cNvSpPr>
          <p:nvPr>
            <p:ph type="title"/>
          </p:nvPr>
        </p:nvSpPr>
        <p:spPr>
          <a:xfrm>
            <a:off x="831850" y="689827"/>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77177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147051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BB95E99A-9F80-4C7D-AAC6-2D59D6135ED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170225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CD84267E-569B-4A7C-BE85-D236CF2BBC8A}"/>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010965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4BAA3-E7F5-CECB-F9ED-A5D1EED008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304122-4635-7389-6A7D-A74C8D8785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218356-444C-4BE6-BFC6-C4E44B94099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649693A-CDEC-944C-7828-F7CD1BDFEB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170291-6168-2799-1F2E-5E0177CE8D02}"/>
              </a:ext>
            </a:extLst>
          </p:cNvPr>
          <p:cNvSpPr>
            <a:spLocks noGrp="1"/>
          </p:cNvSpPr>
          <p:nvPr>
            <p:ph type="sldNum" sz="quarter" idx="12"/>
          </p:nvPr>
        </p:nvSpPr>
        <p:spPr/>
        <p:txBody>
          <a:bodyPr/>
          <a:lstStyle/>
          <a:p>
            <a:fld id="{041EBBFE-5725-4E85-8FA2-77C97F5A9A80}" type="slidenum">
              <a:rPr lang="en-US" smtClean="0"/>
              <a:t>‹#›</a:t>
            </a:fld>
            <a:endParaRPr lang="en-US"/>
          </a:p>
        </p:txBody>
      </p:sp>
    </p:spTree>
    <p:extLst>
      <p:ext uri="{BB962C8B-B14F-4D97-AF65-F5344CB8AC3E}">
        <p14:creationId xmlns:p14="http://schemas.microsoft.com/office/powerpoint/2010/main" val="911134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8D711B50-3A59-48A2-A209-B476E7DC43B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9BB8AE0-DD96-4F82-9F50-CC0F857CB12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341547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612892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5668053A-9457-4B57-99D3-6FB087AB5CBC}"/>
              </a:ext>
            </a:extLst>
          </p:cNvPr>
          <p:cNvSpPr>
            <a:spLocks noGrp="1"/>
          </p:cNvSpPr>
          <p:nvPr>
            <p:ph sz="quarter" idx="11" hasCustomPrompt="1"/>
          </p:nvPr>
        </p:nvSpPr>
        <p:spPr>
          <a:xfrm>
            <a:off x="10363200" y="5615375"/>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274894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0CE9AEC4-5BB8-4916-BDC8-522A52E8D83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94026758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14193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B6090B6B-9E91-41F9-A875-1B4AA3C12B47}"/>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819581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87B4786-381E-4205-B571-76421405C659}"/>
              </a:ext>
            </a:extLst>
          </p:cNvPr>
          <p:cNvSpPr>
            <a:spLocks noGrp="1"/>
          </p:cNvSpPr>
          <p:nvPr>
            <p:ph sz="quarter" idx="1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835282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w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825625"/>
            <a:ext cx="10515600" cy="40166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7" name="Rectangle 6">
            <a:extLst>
              <a:ext uri="{FF2B5EF4-FFF2-40B4-BE49-F238E27FC236}">
                <a16:creationId xmlns:a16="http://schemas.microsoft.com/office/drawing/2014/main" id="{61CB8D19-CBB1-4E6D-A791-578D4ACA168A}"/>
              </a:ext>
            </a:extLst>
          </p:cNvPr>
          <p:cNvSpPr/>
          <p:nvPr userDrawn="1"/>
        </p:nvSpPr>
        <p:spPr>
          <a:xfrm>
            <a:off x="0" y="5917223"/>
            <a:ext cx="12192000" cy="940777"/>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DE7E104-C647-4D90-BEBC-E4EFF847DEBF}"/>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9204139" y="6114321"/>
            <a:ext cx="2149661" cy="495448"/>
          </a:xfrm>
          <a:prstGeom prst="rect">
            <a:avLst/>
          </a:prstGeom>
        </p:spPr>
      </p:pic>
      <p:sp>
        <p:nvSpPr>
          <p:cNvPr id="19" name="Footer Placeholder 4">
            <a:extLst>
              <a:ext uri="{FF2B5EF4-FFF2-40B4-BE49-F238E27FC236}">
                <a16:creationId xmlns:a16="http://schemas.microsoft.com/office/drawing/2014/main" id="{570C9E5D-3D11-4CEA-B225-546A0FD9A47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5" name="TextBox 4">
            <a:extLst>
              <a:ext uri="{FF2B5EF4-FFF2-40B4-BE49-F238E27FC236}">
                <a16:creationId xmlns:a16="http://schemas.microsoft.com/office/drawing/2014/main" id="{3F13DF6F-8EBC-44DB-834C-7F7182F04FEB}"/>
              </a:ext>
            </a:extLst>
          </p:cNvPr>
          <p:cNvSpPr txBox="1"/>
          <p:nvPr userDrawn="1"/>
        </p:nvSpPr>
        <p:spPr>
          <a:xfrm>
            <a:off x="203454" y="6233721"/>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2874921780"/>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82" r:id="rId3"/>
    <p:sldLayoutId id="2147483666" r:id="rId4"/>
    <p:sldLayoutId id="2147483681" r:id="rId5"/>
    <p:sldLayoutId id="2147483672" r:id="rId6"/>
    <p:sldLayoutId id="2147483662" r:id="rId7"/>
    <p:sldLayoutId id="2147483664" r:id="rId8"/>
    <p:sldLayoutId id="2147483665" r:id="rId9"/>
    <p:sldLayoutId id="2147483668" r:id="rId10"/>
    <p:sldLayoutId id="2147483669"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70" r:id="rId20"/>
    <p:sldLayoutId id="2147483671" r:id="rId21"/>
    <p:sldLayoutId id="2147483683" r:id="rId22"/>
  </p:sldLayoutIdLst>
  <p:hf hdr="0" dt="0"/>
  <p:txStyles>
    <p:title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BC_28237C9F.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9.jpeg"/><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customXml" Target="../ink/ink2.xml"/><Relationship Id="rId4" Type="http://schemas.openxmlformats.org/officeDocument/2006/relationships/image" Target="../media/image57.png"/><Relationship Id="rId9"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microsoft.com/office/2018/10/relationships/comments" Target="../comments/modernComment_1C3_3C006D9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hyperlink" Target="https://www.publicdomainpictures.net/view-image.php?image=231520&amp;picture=sand-dunes" TargetMode="External"/><Relationship Id="rId7" Type="http://schemas.openxmlformats.org/officeDocument/2006/relationships/image" Target="../media/image79.svg"/><Relationship Id="rId2" Type="http://schemas.openxmlformats.org/officeDocument/2006/relationships/image" Target="../media/image75.jpeg"/><Relationship Id="rId1" Type="http://schemas.openxmlformats.org/officeDocument/2006/relationships/slideLayout" Target="../slideLayouts/slideLayout4.xml"/><Relationship Id="rId6" Type="http://schemas.openxmlformats.org/officeDocument/2006/relationships/image" Target="../media/image78.png"/><Relationship Id="rId5" Type="http://schemas.openxmlformats.org/officeDocument/2006/relationships/image" Target="../media/image77.svg"/><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4.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https://masten.aero/blog/mitigating-lunar-dust-masten-completes-fast-landing-pad-study/" TargetMode="External"/><Relationship Id="rId2" Type="http://schemas.openxmlformats.org/officeDocument/2006/relationships/hyperlink" Target="https://i.insider.com/5c2f73e9bd7730596b79620f?width=700" TargetMode="External"/><Relationship Id="rId1" Type="http://schemas.openxmlformats.org/officeDocument/2006/relationships/slideLayout" Target="../slideLayouts/slideLayout7.xml"/><Relationship Id="rId4" Type="http://schemas.openxmlformats.org/officeDocument/2006/relationships/hyperlink" Target="https://www.nasa.gov/feature/goddard/2019/nasa-s-coating-technology-could-help-resolve-lunar-dust-challenge"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upload.wikimedia.org/wikipedia/commons/thumb/b/b7/Moon_Landing_Sites.svg/1200px-Moon_Landing_Sites.svg.png" TargetMode="External"/><Relationship Id="rId2" Type="http://schemas.openxmlformats.org/officeDocument/2006/relationships/hyperlink" Target="https://ars.els-cdn.com/content/"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slideLayout" Target="../slideLayouts/slideLayout7.xml"/><Relationship Id="rId1" Type="http://schemas.openxmlformats.org/officeDocument/2006/relationships/video" Target="https://www.youtube.com/embed/GyS212lGDJM?feature=oembed"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4.xml"/><Relationship Id="rId5" Type="http://schemas.openxmlformats.org/officeDocument/2006/relationships/image" Target="../media/image100.jpeg"/><Relationship Id="rId4" Type="http://schemas.openxmlformats.org/officeDocument/2006/relationships/image" Target="../media/image99.jpeg"/></Relationships>
</file>

<file path=ppt/slides/_rels/slide7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C3649829-2F98-E843-7F79-85DD7337AAB0}"/>
              </a:ext>
            </a:extLst>
          </p:cNvPr>
          <p:cNvPicPr>
            <a:picLocks noChangeAspect="1"/>
          </p:cNvPicPr>
          <p:nvPr/>
        </p:nvPicPr>
        <p:blipFill rotWithShape="1">
          <a:blip r:embed="rId2"/>
          <a:srcRect r="78" b="23630"/>
          <a:stretch/>
        </p:blipFill>
        <p:spPr>
          <a:xfrm>
            <a:off x="-38100" y="-14105"/>
            <a:ext cx="12239633" cy="5934373"/>
          </a:xfrm>
          <a:prstGeom prst="rect">
            <a:avLst/>
          </a:prstGeom>
        </p:spPr>
      </p:pic>
      <p:sp>
        <p:nvSpPr>
          <p:cNvPr id="2" name="Title 1">
            <a:extLst>
              <a:ext uri="{FF2B5EF4-FFF2-40B4-BE49-F238E27FC236}">
                <a16:creationId xmlns:a16="http://schemas.microsoft.com/office/drawing/2014/main" id="{D5233AB9-F451-4350-AE5E-9E3DD0BCE240}"/>
              </a:ext>
            </a:extLst>
          </p:cNvPr>
          <p:cNvSpPr>
            <a:spLocks noGrp="1"/>
          </p:cNvSpPr>
          <p:nvPr>
            <p:ph type="ctrTitle"/>
          </p:nvPr>
        </p:nvSpPr>
        <p:spPr>
          <a:xfrm>
            <a:off x="76199" y="527631"/>
            <a:ext cx="10515599" cy="736355"/>
          </a:xfrm>
        </p:spPr>
        <p:txBody>
          <a:bodyPr>
            <a:normAutofit fontScale="90000"/>
          </a:bodyPr>
          <a:lstStyle/>
          <a:p>
            <a:r>
              <a:rPr lang="en-US">
                <a:solidFill>
                  <a:srgbClr val="E0CC94"/>
                </a:solidFill>
                <a:latin typeface="Arial"/>
                <a:cs typeface="Arial"/>
              </a:rPr>
              <a:t>Project Achilles</a:t>
            </a:r>
            <a:endParaRPr lang="en-US">
              <a:solidFill>
                <a:srgbClr val="E0CC94"/>
              </a:solidFill>
            </a:endParaRPr>
          </a:p>
        </p:txBody>
      </p:sp>
      <p:sp>
        <p:nvSpPr>
          <p:cNvPr id="6" name="Rectangle: Rounded Corners 5">
            <a:extLst>
              <a:ext uri="{FF2B5EF4-FFF2-40B4-BE49-F238E27FC236}">
                <a16:creationId xmlns:a16="http://schemas.microsoft.com/office/drawing/2014/main" id="{40B67809-A397-68D7-04AB-659BF942EF40}"/>
              </a:ext>
            </a:extLst>
          </p:cNvPr>
          <p:cNvSpPr/>
          <p:nvPr/>
        </p:nvSpPr>
        <p:spPr>
          <a:xfrm>
            <a:off x="63500" y="1517650"/>
            <a:ext cx="7962900" cy="1682750"/>
          </a:xfrm>
          <a:prstGeom prst="round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38CE93E2-8F10-4A6E-A116-2EC540866564}"/>
              </a:ext>
            </a:extLst>
          </p:cNvPr>
          <p:cNvSpPr>
            <a:spLocks noGrp="1"/>
          </p:cNvSpPr>
          <p:nvPr>
            <p:ph type="subTitle" idx="1"/>
          </p:nvPr>
        </p:nvSpPr>
        <p:spPr>
          <a:xfrm>
            <a:off x="141559" y="1797244"/>
            <a:ext cx="10515600" cy="1655762"/>
          </a:xfrm>
        </p:spPr>
        <p:txBody>
          <a:bodyPr vert="horz" lIns="91440" tIns="45720" rIns="91440" bIns="45720" rtlCol="0" anchor="t">
            <a:normAutofit/>
          </a:bodyPr>
          <a:lstStyle/>
          <a:p>
            <a:r>
              <a:rPr lang="en-US" b="1">
                <a:latin typeface="Arial"/>
                <a:cs typeface="Arial"/>
              </a:rPr>
              <a:t>Team 518:</a:t>
            </a:r>
            <a:r>
              <a:rPr lang="en-US">
                <a:latin typeface="Arial"/>
                <a:cs typeface="Arial"/>
              </a:rPr>
              <a:t> Joshua Baldwin, Enrique Chocron, </a:t>
            </a:r>
            <a:endParaRPr lang="en-US"/>
          </a:p>
          <a:p>
            <a:r>
              <a:rPr lang="en-US">
                <a:latin typeface="Arial"/>
                <a:cs typeface="Arial"/>
              </a:rPr>
              <a:t>Emily Dawson, Andres Hernandez Chapa, Joseph Way </a:t>
            </a:r>
            <a:endParaRPr lang="en-US"/>
          </a:p>
        </p:txBody>
      </p:sp>
      <p:sp>
        <p:nvSpPr>
          <p:cNvPr id="5" name="Slide Number Placeholder 4">
            <a:extLst>
              <a:ext uri="{FF2B5EF4-FFF2-40B4-BE49-F238E27FC236}">
                <a16:creationId xmlns:a16="http://schemas.microsoft.com/office/drawing/2014/main" id="{791B4F79-7E72-3E67-EB9C-D1DF8EB7D706}"/>
              </a:ext>
            </a:extLst>
          </p:cNvPr>
          <p:cNvSpPr>
            <a:spLocks noGrp="1"/>
          </p:cNvSpPr>
          <p:nvPr>
            <p:ph type="sldNum" sz="quarter" idx="4"/>
          </p:nvPr>
        </p:nvSpPr>
        <p:spPr/>
        <p:txBody>
          <a:bodyPr/>
          <a:lstStyle/>
          <a:p>
            <a:fld id="{6F1FABC0-072B-4F22-8F9B-95A9D10B0206}" type="slidenum">
              <a:rPr lang="en-US" smtClean="0"/>
              <a:pPr/>
              <a:t>1</a:t>
            </a:fld>
            <a:endParaRPr lang="en-US"/>
          </a:p>
        </p:txBody>
      </p:sp>
      <p:pic>
        <p:nvPicPr>
          <p:cNvPr id="4" name="Picture 7" descr="Logo, icon&#10;&#10;Description automatically generated">
            <a:extLst>
              <a:ext uri="{FF2B5EF4-FFF2-40B4-BE49-F238E27FC236}">
                <a16:creationId xmlns:a16="http://schemas.microsoft.com/office/drawing/2014/main" id="{008D0781-F8ED-A1B2-CA8B-2DEDE58B1E2B}"/>
              </a:ext>
            </a:extLst>
          </p:cNvPr>
          <p:cNvPicPr>
            <a:picLocks noChangeAspect="1"/>
          </p:cNvPicPr>
          <p:nvPr/>
        </p:nvPicPr>
        <p:blipFill>
          <a:blip r:embed="rId3"/>
          <a:stretch>
            <a:fillRect/>
          </a:stretch>
        </p:blipFill>
        <p:spPr>
          <a:xfrm>
            <a:off x="9890760" y="144780"/>
            <a:ext cx="2743200" cy="1371600"/>
          </a:xfrm>
          <a:prstGeom prst="rect">
            <a:avLst/>
          </a:prstGeom>
        </p:spPr>
      </p:pic>
    </p:spTree>
    <p:extLst>
      <p:ext uri="{BB962C8B-B14F-4D97-AF65-F5344CB8AC3E}">
        <p14:creationId xmlns:p14="http://schemas.microsoft.com/office/powerpoint/2010/main" val="1799507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49693-9310-1841-F09D-7C7353DC1163}"/>
              </a:ext>
            </a:extLst>
          </p:cNvPr>
          <p:cNvSpPr>
            <a:spLocks noGrp="1"/>
          </p:cNvSpPr>
          <p:nvPr>
            <p:ph type="title"/>
          </p:nvPr>
        </p:nvSpPr>
        <p:spPr>
          <a:xfrm>
            <a:off x="798095" y="149074"/>
            <a:ext cx="10515600" cy="1325563"/>
          </a:xfrm>
        </p:spPr>
        <p:txBody>
          <a:bodyPr/>
          <a:lstStyle/>
          <a:p>
            <a:pPr algn="ctr"/>
            <a:r>
              <a:rPr lang="en-US">
                <a:solidFill>
                  <a:schemeClr val="tx1">
                    <a:lumMod val="75000"/>
                    <a:lumOff val="25000"/>
                  </a:schemeClr>
                </a:solidFill>
                <a:latin typeface="Arial"/>
                <a:cs typeface="Arial"/>
              </a:rPr>
              <a:t>Concept Generation – High Fidelity</a:t>
            </a:r>
            <a:endParaRPr lang="en-US">
              <a:solidFill>
                <a:schemeClr val="tx1">
                  <a:lumMod val="75000"/>
                  <a:lumOff val="25000"/>
                </a:schemeClr>
              </a:solidFill>
            </a:endParaRPr>
          </a:p>
        </p:txBody>
      </p:sp>
      <p:sp>
        <p:nvSpPr>
          <p:cNvPr id="7" name="Rectangle: Rounded Corners 6">
            <a:extLst>
              <a:ext uri="{FF2B5EF4-FFF2-40B4-BE49-F238E27FC236}">
                <a16:creationId xmlns:a16="http://schemas.microsoft.com/office/drawing/2014/main" id="{A76BAB10-165A-5F0C-5023-E6EC4BEA2B0C}"/>
              </a:ext>
            </a:extLst>
          </p:cNvPr>
          <p:cNvSpPr/>
          <p:nvPr/>
        </p:nvSpPr>
        <p:spPr>
          <a:xfrm>
            <a:off x="508408" y="1642444"/>
            <a:ext cx="3466346" cy="1421011"/>
          </a:xfrm>
          <a:prstGeom prst="roundRect">
            <a:avLst/>
          </a:prstGeom>
          <a:solidFill>
            <a:srgbClr val="EE2737"/>
          </a:solidFill>
          <a:ln>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a:ea typeface="+mn-lt"/>
                <a:cs typeface="+mn-lt"/>
              </a:rPr>
              <a:t>Jansen Mechanism Kinetic Linkage</a:t>
            </a:r>
            <a:endParaRPr lang="en-US" sz="2400">
              <a:latin typeface="Arial"/>
              <a:cs typeface="Calibri"/>
            </a:endParaRPr>
          </a:p>
        </p:txBody>
      </p:sp>
      <p:sp>
        <p:nvSpPr>
          <p:cNvPr id="9" name="Rectangle: Rounded Corners 8">
            <a:extLst>
              <a:ext uri="{FF2B5EF4-FFF2-40B4-BE49-F238E27FC236}">
                <a16:creationId xmlns:a16="http://schemas.microsoft.com/office/drawing/2014/main" id="{44A86F13-BC49-C487-2BD3-98075E4797C9}"/>
              </a:ext>
            </a:extLst>
          </p:cNvPr>
          <p:cNvSpPr/>
          <p:nvPr/>
        </p:nvSpPr>
        <p:spPr>
          <a:xfrm>
            <a:off x="4362488" y="1639862"/>
            <a:ext cx="3466345" cy="1421011"/>
          </a:xfrm>
          <a:prstGeom prst="roundRect">
            <a:avLst/>
          </a:prstGeom>
          <a:solidFill>
            <a:srgbClr val="EE2737"/>
          </a:solidFill>
          <a:ln>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a:ea typeface="+mn-lt"/>
                <a:cs typeface="+mn-lt"/>
              </a:rPr>
              <a:t>4-legged Rover with Snowshoes</a:t>
            </a:r>
            <a:endParaRPr lang="en-US" sz="2400" b="1">
              <a:latin typeface="Arial"/>
              <a:cs typeface="Calibri" panose="020F0502020204030204"/>
            </a:endParaRPr>
          </a:p>
        </p:txBody>
      </p:sp>
      <p:sp>
        <p:nvSpPr>
          <p:cNvPr id="11" name="Rectangle: Rounded Corners 10">
            <a:extLst>
              <a:ext uri="{FF2B5EF4-FFF2-40B4-BE49-F238E27FC236}">
                <a16:creationId xmlns:a16="http://schemas.microsoft.com/office/drawing/2014/main" id="{F6CD97AD-F778-AD5B-D2F0-87B80853ED85}"/>
              </a:ext>
            </a:extLst>
          </p:cNvPr>
          <p:cNvSpPr/>
          <p:nvPr/>
        </p:nvSpPr>
        <p:spPr>
          <a:xfrm>
            <a:off x="8211358" y="1643737"/>
            <a:ext cx="3466346" cy="1421011"/>
          </a:xfrm>
          <a:prstGeom prst="roundRect">
            <a:avLst/>
          </a:prstGeom>
          <a:solidFill>
            <a:srgbClr val="EE2737"/>
          </a:solidFill>
          <a:ln>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a:ea typeface="+mn-lt"/>
                <a:cs typeface="+mn-lt"/>
              </a:rPr>
              <a:t>Office Chair Design</a:t>
            </a:r>
            <a:endParaRPr lang="en-US" sz="2400">
              <a:latin typeface="Arial"/>
              <a:cs typeface="Calibri" panose="020F0502020204030204"/>
            </a:endParaRPr>
          </a:p>
        </p:txBody>
      </p:sp>
      <p:pic>
        <p:nvPicPr>
          <p:cNvPr id="6" name="Picture 7" descr="Shape, polygon&#10;&#10;Description automatically generated">
            <a:extLst>
              <a:ext uri="{FF2B5EF4-FFF2-40B4-BE49-F238E27FC236}">
                <a16:creationId xmlns:a16="http://schemas.microsoft.com/office/drawing/2014/main" id="{2FC137B8-084B-B681-5808-C65C018F1E84}"/>
              </a:ext>
            </a:extLst>
          </p:cNvPr>
          <p:cNvPicPr>
            <a:picLocks noChangeAspect="1"/>
          </p:cNvPicPr>
          <p:nvPr/>
        </p:nvPicPr>
        <p:blipFill>
          <a:blip r:embed="rId3"/>
          <a:stretch>
            <a:fillRect/>
          </a:stretch>
        </p:blipFill>
        <p:spPr>
          <a:xfrm>
            <a:off x="1292393" y="3286316"/>
            <a:ext cx="1897092" cy="2474202"/>
          </a:xfrm>
          <a:prstGeom prst="rect">
            <a:avLst/>
          </a:prstGeom>
        </p:spPr>
      </p:pic>
      <p:pic>
        <p:nvPicPr>
          <p:cNvPr id="10" name="Picture 6" descr="Shape&#10;&#10;Description automatically generated">
            <a:extLst>
              <a:ext uri="{FF2B5EF4-FFF2-40B4-BE49-F238E27FC236}">
                <a16:creationId xmlns:a16="http://schemas.microsoft.com/office/drawing/2014/main" id="{1AC74759-B458-DC80-C1BA-8B78B44EB4E6}"/>
              </a:ext>
            </a:extLst>
          </p:cNvPr>
          <p:cNvPicPr>
            <a:picLocks noGrp="1" noChangeAspect="1"/>
          </p:cNvPicPr>
          <p:nvPr>
            <p:ph idx="1"/>
          </p:nvPr>
        </p:nvPicPr>
        <p:blipFill>
          <a:blip r:embed="rId4"/>
          <a:stretch>
            <a:fillRect/>
          </a:stretch>
        </p:blipFill>
        <p:spPr>
          <a:xfrm>
            <a:off x="8324200" y="3318555"/>
            <a:ext cx="3290924" cy="2062395"/>
          </a:xfrm>
        </p:spPr>
      </p:pic>
      <p:pic>
        <p:nvPicPr>
          <p:cNvPr id="13" name="Picture 6" descr="Chart, bar chart&#10;&#10;Description automatically generated">
            <a:extLst>
              <a:ext uri="{FF2B5EF4-FFF2-40B4-BE49-F238E27FC236}">
                <a16:creationId xmlns:a16="http://schemas.microsoft.com/office/drawing/2014/main" id="{0A904688-470A-8F63-C9F5-27276842F745}"/>
              </a:ext>
            </a:extLst>
          </p:cNvPr>
          <p:cNvPicPr>
            <a:picLocks noChangeAspect="1"/>
          </p:cNvPicPr>
          <p:nvPr/>
        </p:nvPicPr>
        <p:blipFill rotWithShape="1">
          <a:blip r:embed="rId5"/>
          <a:srcRect l="67706" t="1004" r="-223" b="-114"/>
          <a:stretch/>
        </p:blipFill>
        <p:spPr>
          <a:xfrm rot="5400000">
            <a:off x="4968557" y="2455965"/>
            <a:ext cx="2243691" cy="3907220"/>
          </a:xfrm>
          <a:prstGeom prst="rect">
            <a:avLst/>
          </a:prstGeom>
        </p:spPr>
      </p:pic>
      <p:sp>
        <p:nvSpPr>
          <p:cNvPr id="3" name="Slide Number Placeholder 2">
            <a:extLst>
              <a:ext uri="{FF2B5EF4-FFF2-40B4-BE49-F238E27FC236}">
                <a16:creationId xmlns:a16="http://schemas.microsoft.com/office/drawing/2014/main" id="{76C5D5C8-1B37-56DA-F638-CF2724329A77}"/>
              </a:ext>
            </a:extLst>
          </p:cNvPr>
          <p:cNvSpPr>
            <a:spLocks noGrp="1"/>
          </p:cNvSpPr>
          <p:nvPr>
            <p:ph type="sldNum" sz="quarter" idx="4"/>
          </p:nvPr>
        </p:nvSpPr>
        <p:spPr/>
        <p:txBody>
          <a:bodyPr/>
          <a:lstStyle/>
          <a:p>
            <a:fld id="{6F1FABC0-072B-4F22-8F9B-95A9D10B0206}" type="slidenum">
              <a:rPr lang="en-US" smtClean="0"/>
              <a:pPr/>
              <a:t>10</a:t>
            </a:fld>
            <a:endParaRPr lang="en-US"/>
          </a:p>
        </p:txBody>
      </p:sp>
      <p:sp>
        <p:nvSpPr>
          <p:cNvPr id="16" name="Content Placeholder 10">
            <a:extLst>
              <a:ext uri="{FF2B5EF4-FFF2-40B4-BE49-F238E27FC236}">
                <a16:creationId xmlns:a16="http://schemas.microsoft.com/office/drawing/2014/main" id="{529C2398-8651-A558-A860-86AB87A5826B}"/>
              </a:ext>
            </a:extLst>
          </p:cNvPr>
          <p:cNvSpPr txBox="1">
            <a:spLocks/>
          </p:cNvSpPr>
          <p:nvPr/>
        </p:nvSpPr>
        <p:spPr>
          <a:xfrm>
            <a:off x="5188042" y="622401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atin typeface="Arial"/>
                <a:cs typeface="Arial"/>
              </a:rPr>
              <a:t>Enrique Chocron</a:t>
            </a:r>
            <a:endParaRPr lang="en-US"/>
          </a:p>
        </p:txBody>
      </p:sp>
    </p:spTree>
    <p:extLst>
      <p:ext uri="{BB962C8B-B14F-4D97-AF65-F5344CB8AC3E}">
        <p14:creationId xmlns:p14="http://schemas.microsoft.com/office/powerpoint/2010/main" val="2842180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382E-ADA7-442D-BB8A-1D3D00B04AF9}"/>
              </a:ext>
            </a:extLst>
          </p:cNvPr>
          <p:cNvSpPr>
            <a:spLocks noGrp="1"/>
          </p:cNvSpPr>
          <p:nvPr>
            <p:ph type="title"/>
          </p:nvPr>
        </p:nvSpPr>
        <p:spPr>
          <a:xfrm>
            <a:off x="838200" y="57529"/>
            <a:ext cx="10515600" cy="1325563"/>
          </a:xfrm>
        </p:spPr>
        <p:txBody>
          <a:bodyPr/>
          <a:lstStyle/>
          <a:p>
            <a:pPr algn="ctr"/>
            <a:r>
              <a:rPr lang="en-US">
                <a:solidFill>
                  <a:schemeClr val="tx1">
                    <a:lumMod val="75000"/>
                    <a:lumOff val="25000"/>
                  </a:schemeClr>
                </a:solidFill>
                <a:latin typeface="Arial"/>
                <a:cs typeface="Arial"/>
              </a:rPr>
              <a:t>What Has Changed?</a:t>
            </a:r>
          </a:p>
        </p:txBody>
      </p:sp>
      <p:sp>
        <p:nvSpPr>
          <p:cNvPr id="5" name="TextBox 4">
            <a:extLst>
              <a:ext uri="{FF2B5EF4-FFF2-40B4-BE49-F238E27FC236}">
                <a16:creationId xmlns:a16="http://schemas.microsoft.com/office/drawing/2014/main" id="{0D207485-ABA0-BA9A-17A2-5E52EA6CF636}"/>
              </a:ext>
            </a:extLst>
          </p:cNvPr>
          <p:cNvSpPr txBox="1"/>
          <p:nvPr/>
        </p:nvSpPr>
        <p:spPr>
          <a:xfrm>
            <a:off x="10624977" y="5604808"/>
            <a:ext cx="13848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6" name="Content Placeholder 1">
            <a:extLst>
              <a:ext uri="{FF2B5EF4-FFF2-40B4-BE49-F238E27FC236}">
                <a16:creationId xmlns:a16="http://schemas.microsoft.com/office/drawing/2014/main" id="{26E7A913-5ED9-1B1F-F35B-64D5253DDF01}"/>
              </a:ext>
            </a:extLst>
          </p:cNvPr>
          <p:cNvSpPr txBox="1">
            <a:spLocks/>
          </p:cNvSpPr>
          <p:nvPr/>
        </p:nvSpPr>
        <p:spPr>
          <a:xfrm>
            <a:off x="5192334" y="6224907"/>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atin typeface="Arial"/>
                <a:cs typeface="Arial"/>
              </a:rPr>
              <a:t>Enrique Chocron</a:t>
            </a:r>
            <a:endParaRPr lang="en-US"/>
          </a:p>
        </p:txBody>
      </p:sp>
      <p:sp>
        <p:nvSpPr>
          <p:cNvPr id="4" name="Rectangle: Rounded Corners 3">
            <a:extLst>
              <a:ext uri="{FF2B5EF4-FFF2-40B4-BE49-F238E27FC236}">
                <a16:creationId xmlns:a16="http://schemas.microsoft.com/office/drawing/2014/main" id="{C3472F73-6C04-34F0-7A52-B49F8A524A7E}"/>
              </a:ext>
            </a:extLst>
          </p:cNvPr>
          <p:cNvSpPr/>
          <p:nvPr/>
        </p:nvSpPr>
        <p:spPr>
          <a:xfrm>
            <a:off x="1972235" y="1267353"/>
            <a:ext cx="8247527"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a:cs typeface="Calibri"/>
              </a:rPr>
              <a:t>We were advised to ONLY focus on the foot attachment to Dr. Clark's robot</a:t>
            </a:r>
          </a:p>
        </p:txBody>
      </p:sp>
      <p:sp>
        <p:nvSpPr>
          <p:cNvPr id="9" name="Title 1">
            <a:extLst>
              <a:ext uri="{FF2B5EF4-FFF2-40B4-BE49-F238E27FC236}">
                <a16:creationId xmlns:a16="http://schemas.microsoft.com/office/drawing/2014/main" id="{1DC6D2CB-6D10-BD66-995E-0AB43E6A570F}"/>
              </a:ext>
            </a:extLst>
          </p:cNvPr>
          <p:cNvSpPr txBox="1">
            <a:spLocks/>
          </p:cNvSpPr>
          <p:nvPr/>
        </p:nvSpPr>
        <p:spPr>
          <a:xfrm>
            <a:off x="836802" y="211143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pPr algn="ctr"/>
            <a:r>
              <a:rPr lang="en-US">
                <a:solidFill>
                  <a:schemeClr val="tx1">
                    <a:lumMod val="75000"/>
                    <a:lumOff val="25000"/>
                  </a:schemeClr>
                </a:solidFill>
                <a:latin typeface="Arial"/>
                <a:cs typeface="Arial"/>
              </a:rPr>
              <a:t>Why?</a:t>
            </a:r>
          </a:p>
        </p:txBody>
      </p:sp>
      <p:sp>
        <p:nvSpPr>
          <p:cNvPr id="10" name="Rectangle: Rounded Corners 9">
            <a:extLst>
              <a:ext uri="{FF2B5EF4-FFF2-40B4-BE49-F238E27FC236}">
                <a16:creationId xmlns:a16="http://schemas.microsoft.com/office/drawing/2014/main" id="{1C71390A-8911-7D03-FE2C-809946E7E070}"/>
              </a:ext>
            </a:extLst>
          </p:cNvPr>
          <p:cNvSpPr/>
          <p:nvPr/>
        </p:nvSpPr>
        <p:spPr>
          <a:xfrm>
            <a:off x="1972234" y="3364599"/>
            <a:ext cx="8247527" cy="914400"/>
          </a:xfrm>
          <a:prstGeom prst="roundRect">
            <a:avLst/>
          </a:prstGeom>
          <a:solidFill>
            <a:srgbClr val="23619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a:cs typeface="Calibri"/>
              </a:rPr>
              <a:t>Limited time and budget constraints</a:t>
            </a:r>
          </a:p>
        </p:txBody>
      </p:sp>
      <p:sp>
        <p:nvSpPr>
          <p:cNvPr id="11" name="Rectangle: Rounded Corners 10">
            <a:extLst>
              <a:ext uri="{FF2B5EF4-FFF2-40B4-BE49-F238E27FC236}">
                <a16:creationId xmlns:a16="http://schemas.microsoft.com/office/drawing/2014/main" id="{BD5EB7CD-28EB-76E6-98E2-6F492B95D176}"/>
              </a:ext>
            </a:extLst>
          </p:cNvPr>
          <p:cNvSpPr/>
          <p:nvPr/>
        </p:nvSpPr>
        <p:spPr>
          <a:xfrm>
            <a:off x="1972233" y="4469149"/>
            <a:ext cx="8247527" cy="914400"/>
          </a:xfrm>
          <a:prstGeom prst="roundRect">
            <a:avLst/>
          </a:prstGeom>
          <a:solidFill>
            <a:srgbClr val="23619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a:cs typeface="Calibri"/>
              </a:rPr>
              <a:t>The ability to present a deeper analysis</a:t>
            </a:r>
          </a:p>
        </p:txBody>
      </p:sp>
      <p:sp>
        <p:nvSpPr>
          <p:cNvPr id="7" name="Slide Number Placeholder 6">
            <a:extLst>
              <a:ext uri="{FF2B5EF4-FFF2-40B4-BE49-F238E27FC236}">
                <a16:creationId xmlns:a16="http://schemas.microsoft.com/office/drawing/2014/main" id="{B0F94DC6-1A6E-C805-9CA2-BD9E85518C12}"/>
              </a:ext>
            </a:extLst>
          </p:cNvPr>
          <p:cNvSpPr>
            <a:spLocks noGrp="1"/>
          </p:cNvSpPr>
          <p:nvPr>
            <p:ph type="sldNum" sz="quarter" idx="4"/>
          </p:nvPr>
        </p:nvSpPr>
        <p:spPr/>
        <p:txBody>
          <a:bodyPr/>
          <a:lstStyle/>
          <a:p>
            <a:fld id="{6F1FABC0-072B-4F22-8F9B-95A9D10B0206}" type="slidenum">
              <a:rPr lang="en-US" smtClean="0"/>
              <a:pPr/>
              <a:t>11</a:t>
            </a:fld>
            <a:endParaRPr lang="en-US"/>
          </a:p>
        </p:txBody>
      </p:sp>
    </p:spTree>
    <p:extLst>
      <p:ext uri="{BB962C8B-B14F-4D97-AF65-F5344CB8AC3E}">
        <p14:creationId xmlns:p14="http://schemas.microsoft.com/office/powerpoint/2010/main" val="2997962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677CAEF-6601-5444-9CC4-61F20117B5D9}"/>
              </a:ext>
            </a:extLst>
          </p:cNvPr>
          <p:cNvSpPr>
            <a:spLocks noGrp="1"/>
          </p:cNvSpPr>
          <p:nvPr>
            <p:ph type="ftr" sz="quarter" idx="3"/>
          </p:nvPr>
        </p:nvSpPr>
        <p:spPr/>
        <p:txBody>
          <a:bodyPr lIns="91440" tIns="45720" rIns="91440" bIns="45720" anchor="t"/>
          <a:lstStyle/>
          <a:p>
            <a:r>
              <a:rPr lang="en-US">
                <a:latin typeface="Arial"/>
                <a:cs typeface="Arial"/>
              </a:rPr>
              <a:t>Enrique Chocron</a:t>
            </a:r>
            <a:endParaRPr lang="en-US"/>
          </a:p>
        </p:txBody>
      </p:sp>
      <p:sp>
        <p:nvSpPr>
          <p:cNvPr id="6" name="Slide Number Placeholder 5">
            <a:extLst>
              <a:ext uri="{FF2B5EF4-FFF2-40B4-BE49-F238E27FC236}">
                <a16:creationId xmlns:a16="http://schemas.microsoft.com/office/drawing/2014/main" id="{E54B2FBD-AAA6-7A48-A04B-76723C67E327}"/>
              </a:ext>
            </a:extLst>
          </p:cNvPr>
          <p:cNvSpPr>
            <a:spLocks noGrp="1"/>
          </p:cNvSpPr>
          <p:nvPr>
            <p:ph type="sldNum" sz="quarter" idx="4"/>
          </p:nvPr>
        </p:nvSpPr>
        <p:spPr/>
        <p:txBody>
          <a:bodyPr/>
          <a:lstStyle/>
          <a:p>
            <a:fld id="{6F1FABC0-072B-4F22-8F9B-95A9D10B0206}" type="slidenum">
              <a:rPr lang="en-US" smtClean="0"/>
              <a:pPr/>
              <a:t>12</a:t>
            </a:fld>
            <a:endParaRPr lang="en-US"/>
          </a:p>
        </p:txBody>
      </p:sp>
      <p:sp>
        <p:nvSpPr>
          <p:cNvPr id="8" name="Title 1">
            <a:extLst>
              <a:ext uri="{FF2B5EF4-FFF2-40B4-BE49-F238E27FC236}">
                <a16:creationId xmlns:a16="http://schemas.microsoft.com/office/drawing/2014/main" id="{F9BA0234-2CD5-4D46-9D3E-D48DDCC4EB2C}"/>
              </a:ext>
            </a:extLst>
          </p:cNvPr>
          <p:cNvSpPr>
            <a:spLocks noGrp="1"/>
          </p:cNvSpPr>
          <p:nvPr>
            <p:ph type="title"/>
          </p:nvPr>
        </p:nvSpPr>
        <p:spPr>
          <a:xfrm>
            <a:off x="838200" y="85991"/>
            <a:ext cx="10515600" cy="1325563"/>
          </a:xfrm>
        </p:spPr>
        <p:txBody>
          <a:bodyPr/>
          <a:lstStyle/>
          <a:p>
            <a:pPr algn="ctr"/>
            <a:r>
              <a:rPr lang="en-US">
                <a:solidFill>
                  <a:srgbClr val="404040"/>
                </a:solidFill>
                <a:latin typeface="Arial"/>
                <a:cs typeface="Arial"/>
              </a:rPr>
              <a:t>ET-QUAD</a:t>
            </a:r>
            <a:endParaRPr lang="en-US">
              <a:solidFill>
                <a:srgbClr val="404040"/>
              </a:solidFill>
            </a:endParaRPr>
          </a:p>
        </p:txBody>
      </p:sp>
      <p:sp>
        <p:nvSpPr>
          <p:cNvPr id="9" name="Rectangle: Rounded Corners 6">
            <a:extLst>
              <a:ext uri="{FF2B5EF4-FFF2-40B4-BE49-F238E27FC236}">
                <a16:creationId xmlns:a16="http://schemas.microsoft.com/office/drawing/2014/main" id="{E12A4735-0982-4C43-B695-9F67D8170CAE}"/>
              </a:ext>
            </a:extLst>
          </p:cNvPr>
          <p:cNvSpPr/>
          <p:nvPr/>
        </p:nvSpPr>
        <p:spPr>
          <a:xfrm>
            <a:off x="548322" y="1545573"/>
            <a:ext cx="5257800" cy="914400"/>
          </a:xfrm>
          <a:prstGeom prst="roundRect">
            <a:avLst/>
          </a:prstGeom>
          <a:solidFill>
            <a:srgbClr val="236192"/>
          </a:solidFill>
          <a:ln>
            <a:solidFill>
              <a:srgbClr val="23619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a:cs typeface="Calibri"/>
              </a:rPr>
              <a:t> Designed by Dr. Clark and CISCOR Lab </a:t>
            </a:r>
          </a:p>
        </p:txBody>
      </p:sp>
      <p:sp>
        <p:nvSpPr>
          <p:cNvPr id="10" name="Rectangle: Rounded Corners 8">
            <a:extLst>
              <a:ext uri="{FF2B5EF4-FFF2-40B4-BE49-F238E27FC236}">
                <a16:creationId xmlns:a16="http://schemas.microsoft.com/office/drawing/2014/main" id="{28A7C350-6E1C-B04C-B4B5-40ECA934EC2A}"/>
              </a:ext>
            </a:extLst>
          </p:cNvPr>
          <p:cNvSpPr/>
          <p:nvPr/>
        </p:nvSpPr>
        <p:spPr>
          <a:xfrm>
            <a:off x="551852" y="2609949"/>
            <a:ext cx="5257799" cy="914400"/>
          </a:xfrm>
          <a:prstGeom prst="roundRect">
            <a:avLst/>
          </a:prstGeom>
          <a:solidFill>
            <a:srgbClr val="236192"/>
          </a:solidFill>
          <a:ln>
            <a:solidFill>
              <a:srgbClr val="23619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a:cs typeface="Calibri"/>
              </a:rPr>
              <a:t>Functioning quadrupedal robot</a:t>
            </a:r>
          </a:p>
        </p:txBody>
      </p:sp>
      <p:sp>
        <p:nvSpPr>
          <p:cNvPr id="11" name="Rectangle: Rounded Corners 10">
            <a:extLst>
              <a:ext uri="{FF2B5EF4-FFF2-40B4-BE49-F238E27FC236}">
                <a16:creationId xmlns:a16="http://schemas.microsoft.com/office/drawing/2014/main" id="{55EB3A4F-4155-8944-A179-AB1B713649A1}"/>
              </a:ext>
            </a:extLst>
          </p:cNvPr>
          <p:cNvSpPr/>
          <p:nvPr/>
        </p:nvSpPr>
        <p:spPr>
          <a:xfrm>
            <a:off x="544238" y="4738701"/>
            <a:ext cx="5265968" cy="914400"/>
          </a:xfrm>
          <a:prstGeom prst="roundRect">
            <a:avLst/>
          </a:prstGeom>
          <a:solidFill>
            <a:srgbClr val="236192"/>
          </a:solidFill>
          <a:ln>
            <a:solidFill>
              <a:srgbClr val="23619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a:cs typeface="Calibri"/>
              </a:rPr>
              <a:t>Dimensions 52 cm x 34 cm x 40 cm</a:t>
            </a:r>
          </a:p>
        </p:txBody>
      </p:sp>
      <p:sp>
        <p:nvSpPr>
          <p:cNvPr id="13" name="Rectangle: Rounded Corners 8">
            <a:extLst>
              <a:ext uri="{FF2B5EF4-FFF2-40B4-BE49-F238E27FC236}">
                <a16:creationId xmlns:a16="http://schemas.microsoft.com/office/drawing/2014/main" id="{C7DDD3C2-B280-D576-9879-0F0C29CC946E}"/>
              </a:ext>
            </a:extLst>
          </p:cNvPr>
          <p:cNvSpPr/>
          <p:nvPr/>
        </p:nvSpPr>
        <p:spPr>
          <a:xfrm>
            <a:off x="548323" y="3674325"/>
            <a:ext cx="5257799" cy="914400"/>
          </a:xfrm>
          <a:prstGeom prst="roundRect">
            <a:avLst/>
          </a:prstGeom>
          <a:solidFill>
            <a:srgbClr val="236192"/>
          </a:solidFill>
          <a:ln>
            <a:solidFill>
              <a:srgbClr val="23619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a:cs typeface="Calibri"/>
              </a:rPr>
              <a:t>Mass of 7.85 kg</a:t>
            </a:r>
            <a:endParaRPr lang="en-US"/>
          </a:p>
        </p:txBody>
      </p:sp>
      <p:pic>
        <p:nvPicPr>
          <p:cNvPr id="7" name="Content Placeholder 6">
            <a:extLst>
              <a:ext uri="{FF2B5EF4-FFF2-40B4-BE49-F238E27FC236}">
                <a16:creationId xmlns:a16="http://schemas.microsoft.com/office/drawing/2014/main" id="{7DC3EDCF-E7BE-5A45-B0D3-3D1EF2F9F428}"/>
              </a:ext>
            </a:extLst>
          </p:cNvPr>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6805651" y="1373135"/>
            <a:ext cx="5014239" cy="3760685"/>
          </a:xfrm>
        </p:spPr>
      </p:pic>
    </p:spTree>
    <p:extLst>
      <p:ext uri="{BB962C8B-B14F-4D97-AF65-F5344CB8AC3E}">
        <p14:creationId xmlns:p14="http://schemas.microsoft.com/office/powerpoint/2010/main" val="1868175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207485-ABA0-BA9A-17A2-5E52EA6CF636}"/>
              </a:ext>
            </a:extLst>
          </p:cNvPr>
          <p:cNvSpPr txBox="1"/>
          <p:nvPr/>
        </p:nvSpPr>
        <p:spPr>
          <a:xfrm>
            <a:off x="10624977" y="5604808"/>
            <a:ext cx="13848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4" name="Rectangle: Rounded Corners 3">
            <a:extLst>
              <a:ext uri="{FF2B5EF4-FFF2-40B4-BE49-F238E27FC236}">
                <a16:creationId xmlns:a16="http://schemas.microsoft.com/office/drawing/2014/main" id="{C3472F73-6C04-34F0-7A52-B49F8A524A7E}"/>
              </a:ext>
            </a:extLst>
          </p:cNvPr>
          <p:cNvSpPr/>
          <p:nvPr/>
        </p:nvSpPr>
        <p:spPr>
          <a:xfrm>
            <a:off x="546100" y="1545573"/>
            <a:ext cx="5257799"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a:cs typeface="Calibri"/>
              </a:rPr>
              <a:t>Focus on Foot Attachment</a:t>
            </a:r>
          </a:p>
        </p:txBody>
      </p:sp>
      <p:sp>
        <p:nvSpPr>
          <p:cNvPr id="7" name="Slide Number Placeholder 6">
            <a:extLst>
              <a:ext uri="{FF2B5EF4-FFF2-40B4-BE49-F238E27FC236}">
                <a16:creationId xmlns:a16="http://schemas.microsoft.com/office/drawing/2014/main" id="{B0F94DC6-1A6E-C805-9CA2-BD9E85518C12}"/>
              </a:ext>
            </a:extLst>
          </p:cNvPr>
          <p:cNvSpPr>
            <a:spLocks noGrp="1"/>
          </p:cNvSpPr>
          <p:nvPr>
            <p:ph type="sldNum" sz="quarter" idx="4"/>
          </p:nvPr>
        </p:nvSpPr>
        <p:spPr/>
        <p:txBody>
          <a:bodyPr/>
          <a:lstStyle/>
          <a:p>
            <a:fld id="{6F1FABC0-072B-4F22-8F9B-95A9D10B0206}" type="slidenum">
              <a:rPr lang="en-US" smtClean="0"/>
              <a:pPr/>
              <a:t>13</a:t>
            </a:fld>
            <a:endParaRPr lang="en-US"/>
          </a:p>
        </p:txBody>
      </p:sp>
      <p:sp>
        <p:nvSpPr>
          <p:cNvPr id="12" name="Title 1">
            <a:extLst>
              <a:ext uri="{FF2B5EF4-FFF2-40B4-BE49-F238E27FC236}">
                <a16:creationId xmlns:a16="http://schemas.microsoft.com/office/drawing/2014/main" id="{449F16C6-4455-1744-AD66-0BAF7A582F61}"/>
              </a:ext>
            </a:extLst>
          </p:cNvPr>
          <p:cNvSpPr txBox="1">
            <a:spLocks/>
          </p:cNvSpPr>
          <p:nvPr/>
        </p:nvSpPr>
        <p:spPr>
          <a:xfrm>
            <a:off x="838200" y="1105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pPr algn="ctr"/>
            <a:r>
              <a:rPr lang="en-US">
                <a:solidFill>
                  <a:schemeClr val="tx1">
                    <a:lumMod val="75000"/>
                    <a:lumOff val="25000"/>
                  </a:schemeClr>
                </a:solidFill>
                <a:latin typeface="Arial"/>
                <a:cs typeface="Arial"/>
              </a:rPr>
              <a:t>New Scope</a:t>
            </a:r>
            <a:endParaRPr lang="en-US"/>
          </a:p>
        </p:txBody>
      </p:sp>
      <p:sp>
        <p:nvSpPr>
          <p:cNvPr id="13" name="Rectangle: Rounded Corners 3">
            <a:extLst>
              <a:ext uri="{FF2B5EF4-FFF2-40B4-BE49-F238E27FC236}">
                <a16:creationId xmlns:a16="http://schemas.microsoft.com/office/drawing/2014/main" id="{77BFF25F-C3E0-764A-A874-190F430F0CA5}"/>
              </a:ext>
            </a:extLst>
          </p:cNvPr>
          <p:cNvSpPr/>
          <p:nvPr/>
        </p:nvSpPr>
        <p:spPr>
          <a:xfrm>
            <a:off x="546099" y="2614921"/>
            <a:ext cx="5257799"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a:cs typeface="Calibri"/>
              </a:rPr>
              <a:t>Ankle Joint Design</a:t>
            </a:r>
          </a:p>
        </p:txBody>
      </p:sp>
      <p:sp>
        <p:nvSpPr>
          <p:cNvPr id="14" name="Rectangle: Rounded Corners 3">
            <a:extLst>
              <a:ext uri="{FF2B5EF4-FFF2-40B4-BE49-F238E27FC236}">
                <a16:creationId xmlns:a16="http://schemas.microsoft.com/office/drawing/2014/main" id="{13165EDD-EF2A-D847-9A0B-EC6051DB1A31}"/>
              </a:ext>
            </a:extLst>
          </p:cNvPr>
          <p:cNvSpPr/>
          <p:nvPr/>
        </p:nvSpPr>
        <p:spPr>
          <a:xfrm>
            <a:off x="554902" y="4753617"/>
            <a:ext cx="5257799"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a:cs typeface="Calibri"/>
              </a:rPr>
              <a:t>Integration to ET-QUAD</a:t>
            </a:r>
          </a:p>
        </p:txBody>
      </p:sp>
      <p:pic>
        <p:nvPicPr>
          <p:cNvPr id="15" name="Picture 9" descr="Logo&#10;&#10;Description automatically generated">
            <a:extLst>
              <a:ext uri="{FF2B5EF4-FFF2-40B4-BE49-F238E27FC236}">
                <a16:creationId xmlns:a16="http://schemas.microsoft.com/office/drawing/2014/main" id="{3179EB2B-1C35-654E-8B92-BDDC0A38A70F}"/>
              </a:ext>
            </a:extLst>
          </p:cNvPr>
          <p:cNvPicPr>
            <a:picLocks noChangeAspect="1"/>
          </p:cNvPicPr>
          <p:nvPr/>
        </p:nvPicPr>
        <p:blipFill rotWithShape="1">
          <a:blip r:embed="rId2"/>
          <a:srcRect l="35781" t="18591" r="38705" b="20520"/>
          <a:stretch/>
        </p:blipFill>
        <p:spPr>
          <a:xfrm>
            <a:off x="7611515" y="1332620"/>
            <a:ext cx="3417443" cy="4374933"/>
          </a:xfrm>
          <a:prstGeom prst="rect">
            <a:avLst/>
          </a:prstGeom>
        </p:spPr>
      </p:pic>
      <p:sp>
        <p:nvSpPr>
          <p:cNvPr id="11" name="Rectangle: Rounded Corners 3">
            <a:extLst>
              <a:ext uri="{FF2B5EF4-FFF2-40B4-BE49-F238E27FC236}">
                <a16:creationId xmlns:a16="http://schemas.microsoft.com/office/drawing/2014/main" id="{30E2B271-2FB9-C148-9EFC-DFDEB0A4A0AB}"/>
              </a:ext>
            </a:extLst>
          </p:cNvPr>
          <p:cNvSpPr/>
          <p:nvPr/>
        </p:nvSpPr>
        <p:spPr>
          <a:xfrm>
            <a:off x="554902" y="3684269"/>
            <a:ext cx="5257799"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latin typeface="Arial"/>
                <a:cs typeface="Calibri"/>
              </a:rPr>
              <a:t>Lattice and Traction Features</a:t>
            </a:r>
          </a:p>
        </p:txBody>
      </p:sp>
      <p:sp>
        <p:nvSpPr>
          <p:cNvPr id="16" name="Footer Placeholder 4">
            <a:extLst>
              <a:ext uri="{FF2B5EF4-FFF2-40B4-BE49-F238E27FC236}">
                <a16:creationId xmlns:a16="http://schemas.microsoft.com/office/drawing/2014/main" id="{34498F55-757F-B24C-A99C-2061FAB0CE89}"/>
              </a:ext>
            </a:extLst>
          </p:cNvPr>
          <p:cNvSpPr>
            <a:spLocks noGrp="1"/>
          </p:cNvSpPr>
          <p:nvPr>
            <p:ph type="ftr" sz="quarter" idx="3"/>
          </p:nvPr>
        </p:nvSpPr>
        <p:spPr>
          <a:xfrm>
            <a:off x="4038600" y="6205048"/>
            <a:ext cx="4114800" cy="365125"/>
          </a:xfrm>
        </p:spPr>
        <p:txBody>
          <a:bodyPr lIns="91440" tIns="45720" rIns="91440" bIns="45720" anchor="t"/>
          <a:lstStyle/>
          <a:p>
            <a:r>
              <a:rPr lang="en-US">
                <a:latin typeface="Arial"/>
                <a:cs typeface="Arial"/>
              </a:rPr>
              <a:t>Enrique Chocron</a:t>
            </a:r>
            <a:endParaRPr lang="en-US"/>
          </a:p>
        </p:txBody>
      </p:sp>
      <p:sp>
        <p:nvSpPr>
          <p:cNvPr id="6" name="Rectangle 5">
            <a:extLst>
              <a:ext uri="{FF2B5EF4-FFF2-40B4-BE49-F238E27FC236}">
                <a16:creationId xmlns:a16="http://schemas.microsoft.com/office/drawing/2014/main" id="{D43065BE-23AB-BA62-4363-5DBE0ACD852A}"/>
              </a:ext>
            </a:extLst>
          </p:cNvPr>
          <p:cNvSpPr/>
          <p:nvPr/>
        </p:nvSpPr>
        <p:spPr>
          <a:xfrm>
            <a:off x="232913" y="2526102"/>
            <a:ext cx="5845833" cy="3272286"/>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467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Logo&#10;&#10;Description automatically generated">
            <a:extLst>
              <a:ext uri="{FF2B5EF4-FFF2-40B4-BE49-F238E27FC236}">
                <a16:creationId xmlns:a16="http://schemas.microsoft.com/office/drawing/2014/main" id="{B806E172-156A-EF2F-E750-9F541E50CB48}"/>
              </a:ext>
            </a:extLst>
          </p:cNvPr>
          <p:cNvPicPr>
            <a:picLocks noChangeAspect="1"/>
          </p:cNvPicPr>
          <p:nvPr/>
        </p:nvPicPr>
        <p:blipFill rotWithShape="1">
          <a:blip r:embed="rId2"/>
          <a:srcRect l="35781" t="18591" r="38705" b="20520"/>
          <a:stretch/>
        </p:blipFill>
        <p:spPr>
          <a:xfrm>
            <a:off x="7611515" y="1332620"/>
            <a:ext cx="3417443" cy="4374933"/>
          </a:xfrm>
          <a:prstGeom prst="rect">
            <a:avLst/>
          </a:prstGeom>
        </p:spPr>
      </p:pic>
      <p:sp>
        <p:nvSpPr>
          <p:cNvPr id="5" name="TextBox 4">
            <a:extLst>
              <a:ext uri="{FF2B5EF4-FFF2-40B4-BE49-F238E27FC236}">
                <a16:creationId xmlns:a16="http://schemas.microsoft.com/office/drawing/2014/main" id="{0D207485-ABA0-BA9A-17A2-5E52EA6CF636}"/>
              </a:ext>
            </a:extLst>
          </p:cNvPr>
          <p:cNvSpPr txBox="1"/>
          <p:nvPr/>
        </p:nvSpPr>
        <p:spPr>
          <a:xfrm>
            <a:off x="10624977" y="5604808"/>
            <a:ext cx="13848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4" name="Rectangle: Rounded Corners 3">
            <a:extLst>
              <a:ext uri="{FF2B5EF4-FFF2-40B4-BE49-F238E27FC236}">
                <a16:creationId xmlns:a16="http://schemas.microsoft.com/office/drawing/2014/main" id="{C3472F73-6C04-34F0-7A52-B49F8A524A7E}"/>
              </a:ext>
            </a:extLst>
          </p:cNvPr>
          <p:cNvSpPr/>
          <p:nvPr/>
        </p:nvSpPr>
        <p:spPr>
          <a:xfrm>
            <a:off x="546100" y="1545573"/>
            <a:ext cx="5257799"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a:cs typeface="Calibri"/>
              </a:rPr>
              <a:t>Focus on Foot Attachment</a:t>
            </a:r>
          </a:p>
        </p:txBody>
      </p:sp>
      <p:sp>
        <p:nvSpPr>
          <p:cNvPr id="7" name="Slide Number Placeholder 6">
            <a:extLst>
              <a:ext uri="{FF2B5EF4-FFF2-40B4-BE49-F238E27FC236}">
                <a16:creationId xmlns:a16="http://schemas.microsoft.com/office/drawing/2014/main" id="{B0F94DC6-1A6E-C805-9CA2-BD9E85518C12}"/>
              </a:ext>
            </a:extLst>
          </p:cNvPr>
          <p:cNvSpPr>
            <a:spLocks noGrp="1"/>
          </p:cNvSpPr>
          <p:nvPr>
            <p:ph type="sldNum" sz="quarter" idx="4"/>
          </p:nvPr>
        </p:nvSpPr>
        <p:spPr/>
        <p:txBody>
          <a:bodyPr/>
          <a:lstStyle/>
          <a:p>
            <a:fld id="{6F1FABC0-072B-4F22-8F9B-95A9D10B0206}" type="slidenum">
              <a:rPr lang="en-US" smtClean="0"/>
              <a:pPr/>
              <a:t>14</a:t>
            </a:fld>
            <a:endParaRPr lang="en-US"/>
          </a:p>
        </p:txBody>
      </p:sp>
      <p:sp>
        <p:nvSpPr>
          <p:cNvPr id="12" name="Title 1">
            <a:extLst>
              <a:ext uri="{FF2B5EF4-FFF2-40B4-BE49-F238E27FC236}">
                <a16:creationId xmlns:a16="http://schemas.microsoft.com/office/drawing/2014/main" id="{449F16C6-4455-1744-AD66-0BAF7A582F61}"/>
              </a:ext>
            </a:extLst>
          </p:cNvPr>
          <p:cNvSpPr txBox="1">
            <a:spLocks/>
          </p:cNvSpPr>
          <p:nvPr/>
        </p:nvSpPr>
        <p:spPr>
          <a:xfrm>
            <a:off x="838200" y="1105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pPr algn="ctr"/>
            <a:r>
              <a:rPr lang="en-US">
                <a:solidFill>
                  <a:schemeClr val="tx1">
                    <a:lumMod val="75000"/>
                    <a:lumOff val="25000"/>
                  </a:schemeClr>
                </a:solidFill>
                <a:latin typeface="Arial"/>
                <a:cs typeface="Arial"/>
              </a:rPr>
              <a:t>New Scope</a:t>
            </a:r>
            <a:endParaRPr lang="en-US"/>
          </a:p>
        </p:txBody>
      </p:sp>
      <p:sp>
        <p:nvSpPr>
          <p:cNvPr id="13" name="Rectangle: Rounded Corners 3">
            <a:extLst>
              <a:ext uri="{FF2B5EF4-FFF2-40B4-BE49-F238E27FC236}">
                <a16:creationId xmlns:a16="http://schemas.microsoft.com/office/drawing/2014/main" id="{77BFF25F-C3E0-764A-A874-190F430F0CA5}"/>
              </a:ext>
            </a:extLst>
          </p:cNvPr>
          <p:cNvSpPr/>
          <p:nvPr/>
        </p:nvSpPr>
        <p:spPr>
          <a:xfrm>
            <a:off x="546099" y="2614921"/>
            <a:ext cx="5257799"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a:cs typeface="Calibri"/>
              </a:rPr>
              <a:t>Ankle Joint Design</a:t>
            </a:r>
          </a:p>
        </p:txBody>
      </p:sp>
      <p:sp>
        <p:nvSpPr>
          <p:cNvPr id="14" name="Rectangle: Rounded Corners 3">
            <a:extLst>
              <a:ext uri="{FF2B5EF4-FFF2-40B4-BE49-F238E27FC236}">
                <a16:creationId xmlns:a16="http://schemas.microsoft.com/office/drawing/2014/main" id="{13165EDD-EF2A-D847-9A0B-EC6051DB1A31}"/>
              </a:ext>
            </a:extLst>
          </p:cNvPr>
          <p:cNvSpPr/>
          <p:nvPr/>
        </p:nvSpPr>
        <p:spPr>
          <a:xfrm>
            <a:off x="554902" y="4753617"/>
            <a:ext cx="5257799"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a:cs typeface="Calibri"/>
              </a:rPr>
              <a:t>Integration to ET-QUAD</a:t>
            </a:r>
          </a:p>
        </p:txBody>
      </p:sp>
      <p:sp>
        <p:nvSpPr>
          <p:cNvPr id="11" name="Rectangle: Rounded Corners 3">
            <a:extLst>
              <a:ext uri="{FF2B5EF4-FFF2-40B4-BE49-F238E27FC236}">
                <a16:creationId xmlns:a16="http://schemas.microsoft.com/office/drawing/2014/main" id="{30E2B271-2FB9-C148-9EFC-DFDEB0A4A0AB}"/>
              </a:ext>
            </a:extLst>
          </p:cNvPr>
          <p:cNvSpPr/>
          <p:nvPr/>
        </p:nvSpPr>
        <p:spPr>
          <a:xfrm>
            <a:off x="554902" y="3684269"/>
            <a:ext cx="5257799"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a:cs typeface="Calibri"/>
              </a:rPr>
              <a:t>Lattice and Traction Features</a:t>
            </a:r>
          </a:p>
        </p:txBody>
      </p:sp>
      <p:sp>
        <p:nvSpPr>
          <p:cNvPr id="16" name="Footer Placeholder 4">
            <a:extLst>
              <a:ext uri="{FF2B5EF4-FFF2-40B4-BE49-F238E27FC236}">
                <a16:creationId xmlns:a16="http://schemas.microsoft.com/office/drawing/2014/main" id="{34498F55-757F-B24C-A99C-2061FAB0CE89}"/>
              </a:ext>
            </a:extLst>
          </p:cNvPr>
          <p:cNvSpPr>
            <a:spLocks noGrp="1"/>
          </p:cNvSpPr>
          <p:nvPr>
            <p:ph type="ftr" sz="quarter" idx="3"/>
          </p:nvPr>
        </p:nvSpPr>
        <p:spPr>
          <a:xfrm>
            <a:off x="4038600" y="6205048"/>
            <a:ext cx="4114800" cy="365125"/>
          </a:xfrm>
        </p:spPr>
        <p:txBody>
          <a:bodyPr lIns="91440" tIns="45720" rIns="91440" bIns="45720" anchor="t"/>
          <a:lstStyle/>
          <a:p>
            <a:r>
              <a:rPr lang="en-US">
                <a:latin typeface="Arial"/>
                <a:cs typeface="Arial"/>
              </a:rPr>
              <a:t>Enrique Chocron</a:t>
            </a:r>
            <a:endParaRPr lang="en-US"/>
          </a:p>
        </p:txBody>
      </p:sp>
      <p:sp>
        <p:nvSpPr>
          <p:cNvPr id="6" name="Rectangle 5">
            <a:extLst>
              <a:ext uri="{FF2B5EF4-FFF2-40B4-BE49-F238E27FC236}">
                <a16:creationId xmlns:a16="http://schemas.microsoft.com/office/drawing/2014/main" id="{AFC12D3C-2D1B-DD84-515F-3A86DF92EC12}"/>
              </a:ext>
            </a:extLst>
          </p:cNvPr>
          <p:cNvSpPr/>
          <p:nvPr/>
        </p:nvSpPr>
        <p:spPr>
          <a:xfrm>
            <a:off x="255659" y="3549683"/>
            <a:ext cx="5845833" cy="2112227"/>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4B57B12-B907-4F19-4B7D-19CA7AF8A4A6}"/>
              </a:ext>
            </a:extLst>
          </p:cNvPr>
          <p:cNvSpPr/>
          <p:nvPr/>
        </p:nvSpPr>
        <p:spPr>
          <a:xfrm>
            <a:off x="403509" y="1434279"/>
            <a:ext cx="5845833" cy="1065900"/>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34E07484-98BC-1849-2BAA-0CE1FE276000}"/>
              </a:ext>
            </a:extLst>
          </p:cNvPr>
          <p:cNvSpPr/>
          <p:nvPr/>
        </p:nvSpPr>
        <p:spPr>
          <a:xfrm>
            <a:off x="8678479" y="3322826"/>
            <a:ext cx="2099554" cy="1620746"/>
          </a:xfrm>
          <a:prstGeom prst="roundRect">
            <a:avLst>
              <a:gd name="adj" fmla="val 12223"/>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2112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9" descr="Logo&#10;&#10;Description automatically generated">
            <a:extLst>
              <a:ext uri="{FF2B5EF4-FFF2-40B4-BE49-F238E27FC236}">
                <a16:creationId xmlns:a16="http://schemas.microsoft.com/office/drawing/2014/main" id="{1ECA9F10-22D7-DB66-4C7B-D739CB8F8BB1}"/>
              </a:ext>
            </a:extLst>
          </p:cNvPr>
          <p:cNvPicPr>
            <a:picLocks noChangeAspect="1"/>
          </p:cNvPicPr>
          <p:nvPr/>
        </p:nvPicPr>
        <p:blipFill rotWithShape="1">
          <a:blip r:embed="rId2"/>
          <a:srcRect l="35781" t="18591" r="38705" b="20520"/>
          <a:stretch/>
        </p:blipFill>
        <p:spPr>
          <a:xfrm>
            <a:off x="7611515" y="1332620"/>
            <a:ext cx="3417443" cy="4374933"/>
          </a:xfrm>
          <a:prstGeom prst="rect">
            <a:avLst/>
          </a:prstGeom>
        </p:spPr>
      </p:pic>
      <p:sp>
        <p:nvSpPr>
          <p:cNvPr id="5" name="TextBox 4">
            <a:extLst>
              <a:ext uri="{FF2B5EF4-FFF2-40B4-BE49-F238E27FC236}">
                <a16:creationId xmlns:a16="http://schemas.microsoft.com/office/drawing/2014/main" id="{0D207485-ABA0-BA9A-17A2-5E52EA6CF636}"/>
              </a:ext>
            </a:extLst>
          </p:cNvPr>
          <p:cNvSpPr txBox="1"/>
          <p:nvPr/>
        </p:nvSpPr>
        <p:spPr>
          <a:xfrm>
            <a:off x="10624977" y="5604808"/>
            <a:ext cx="13848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4" name="Rectangle: Rounded Corners 3">
            <a:extLst>
              <a:ext uri="{FF2B5EF4-FFF2-40B4-BE49-F238E27FC236}">
                <a16:creationId xmlns:a16="http://schemas.microsoft.com/office/drawing/2014/main" id="{C3472F73-6C04-34F0-7A52-B49F8A524A7E}"/>
              </a:ext>
            </a:extLst>
          </p:cNvPr>
          <p:cNvSpPr/>
          <p:nvPr/>
        </p:nvSpPr>
        <p:spPr>
          <a:xfrm>
            <a:off x="546100" y="1545573"/>
            <a:ext cx="5257799"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a:cs typeface="Calibri"/>
              </a:rPr>
              <a:t>Focus on Foot Attachment</a:t>
            </a:r>
          </a:p>
        </p:txBody>
      </p:sp>
      <p:sp>
        <p:nvSpPr>
          <p:cNvPr id="7" name="Slide Number Placeholder 6">
            <a:extLst>
              <a:ext uri="{FF2B5EF4-FFF2-40B4-BE49-F238E27FC236}">
                <a16:creationId xmlns:a16="http://schemas.microsoft.com/office/drawing/2014/main" id="{B0F94DC6-1A6E-C805-9CA2-BD9E85518C12}"/>
              </a:ext>
            </a:extLst>
          </p:cNvPr>
          <p:cNvSpPr>
            <a:spLocks noGrp="1"/>
          </p:cNvSpPr>
          <p:nvPr>
            <p:ph type="sldNum" sz="quarter" idx="4"/>
          </p:nvPr>
        </p:nvSpPr>
        <p:spPr/>
        <p:txBody>
          <a:bodyPr/>
          <a:lstStyle/>
          <a:p>
            <a:fld id="{6F1FABC0-072B-4F22-8F9B-95A9D10B0206}" type="slidenum">
              <a:rPr lang="en-US" smtClean="0"/>
              <a:pPr/>
              <a:t>15</a:t>
            </a:fld>
            <a:endParaRPr lang="en-US"/>
          </a:p>
        </p:txBody>
      </p:sp>
      <p:sp>
        <p:nvSpPr>
          <p:cNvPr id="12" name="Title 1">
            <a:extLst>
              <a:ext uri="{FF2B5EF4-FFF2-40B4-BE49-F238E27FC236}">
                <a16:creationId xmlns:a16="http://schemas.microsoft.com/office/drawing/2014/main" id="{449F16C6-4455-1744-AD66-0BAF7A582F61}"/>
              </a:ext>
            </a:extLst>
          </p:cNvPr>
          <p:cNvSpPr txBox="1">
            <a:spLocks/>
          </p:cNvSpPr>
          <p:nvPr/>
        </p:nvSpPr>
        <p:spPr>
          <a:xfrm>
            <a:off x="838200" y="1105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pPr algn="ctr"/>
            <a:r>
              <a:rPr lang="en-US">
                <a:solidFill>
                  <a:schemeClr val="tx1">
                    <a:lumMod val="75000"/>
                    <a:lumOff val="25000"/>
                  </a:schemeClr>
                </a:solidFill>
                <a:latin typeface="Arial"/>
                <a:cs typeface="Arial"/>
              </a:rPr>
              <a:t>New Scope</a:t>
            </a:r>
            <a:endParaRPr lang="en-US"/>
          </a:p>
        </p:txBody>
      </p:sp>
      <p:sp>
        <p:nvSpPr>
          <p:cNvPr id="13" name="Rectangle: Rounded Corners 3">
            <a:extLst>
              <a:ext uri="{FF2B5EF4-FFF2-40B4-BE49-F238E27FC236}">
                <a16:creationId xmlns:a16="http://schemas.microsoft.com/office/drawing/2014/main" id="{77BFF25F-C3E0-764A-A874-190F430F0CA5}"/>
              </a:ext>
            </a:extLst>
          </p:cNvPr>
          <p:cNvSpPr/>
          <p:nvPr/>
        </p:nvSpPr>
        <p:spPr>
          <a:xfrm>
            <a:off x="546099" y="2614921"/>
            <a:ext cx="5257799"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a:cs typeface="Calibri"/>
              </a:rPr>
              <a:t>Ankle Joint Design</a:t>
            </a:r>
          </a:p>
        </p:txBody>
      </p:sp>
      <p:sp>
        <p:nvSpPr>
          <p:cNvPr id="14" name="Rectangle: Rounded Corners 3">
            <a:extLst>
              <a:ext uri="{FF2B5EF4-FFF2-40B4-BE49-F238E27FC236}">
                <a16:creationId xmlns:a16="http://schemas.microsoft.com/office/drawing/2014/main" id="{13165EDD-EF2A-D847-9A0B-EC6051DB1A31}"/>
              </a:ext>
            </a:extLst>
          </p:cNvPr>
          <p:cNvSpPr/>
          <p:nvPr/>
        </p:nvSpPr>
        <p:spPr>
          <a:xfrm>
            <a:off x="554902" y="4753617"/>
            <a:ext cx="5257799"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a:cs typeface="Calibri"/>
              </a:rPr>
              <a:t>Integration to ET-QUAD</a:t>
            </a:r>
          </a:p>
        </p:txBody>
      </p:sp>
      <p:sp>
        <p:nvSpPr>
          <p:cNvPr id="11" name="Rectangle: Rounded Corners 3">
            <a:extLst>
              <a:ext uri="{FF2B5EF4-FFF2-40B4-BE49-F238E27FC236}">
                <a16:creationId xmlns:a16="http://schemas.microsoft.com/office/drawing/2014/main" id="{30E2B271-2FB9-C148-9EFC-DFDEB0A4A0AB}"/>
              </a:ext>
            </a:extLst>
          </p:cNvPr>
          <p:cNvSpPr/>
          <p:nvPr/>
        </p:nvSpPr>
        <p:spPr>
          <a:xfrm>
            <a:off x="554902" y="3684269"/>
            <a:ext cx="5257799"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a:cs typeface="Calibri"/>
              </a:rPr>
              <a:t>Lattice and Traction Features</a:t>
            </a:r>
          </a:p>
        </p:txBody>
      </p:sp>
      <p:sp>
        <p:nvSpPr>
          <p:cNvPr id="16" name="Footer Placeholder 4">
            <a:extLst>
              <a:ext uri="{FF2B5EF4-FFF2-40B4-BE49-F238E27FC236}">
                <a16:creationId xmlns:a16="http://schemas.microsoft.com/office/drawing/2014/main" id="{34498F55-757F-B24C-A99C-2061FAB0CE89}"/>
              </a:ext>
            </a:extLst>
          </p:cNvPr>
          <p:cNvSpPr>
            <a:spLocks noGrp="1"/>
          </p:cNvSpPr>
          <p:nvPr>
            <p:ph type="ftr" sz="quarter" idx="3"/>
          </p:nvPr>
        </p:nvSpPr>
        <p:spPr>
          <a:xfrm>
            <a:off x="4038600" y="6205048"/>
            <a:ext cx="4114800" cy="365125"/>
          </a:xfrm>
        </p:spPr>
        <p:txBody>
          <a:bodyPr lIns="91440" tIns="45720" rIns="91440" bIns="45720" anchor="t"/>
          <a:lstStyle/>
          <a:p>
            <a:r>
              <a:rPr lang="en-US">
                <a:latin typeface="Arial"/>
                <a:cs typeface="Arial"/>
              </a:rPr>
              <a:t>Enrique Chocron</a:t>
            </a:r>
            <a:endParaRPr lang="en-US"/>
          </a:p>
        </p:txBody>
      </p:sp>
      <p:sp>
        <p:nvSpPr>
          <p:cNvPr id="6" name="Rectangle 5">
            <a:extLst>
              <a:ext uri="{FF2B5EF4-FFF2-40B4-BE49-F238E27FC236}">
                <a16:creationId xmlns:a16="http://schemas.microsoft.com/office/drawing/2014/main" id="{03055E37-FEDD-80CB-D0F7-846E3E54F627}"/>
              </a:ext>
            </a:extLst>
          </p:cNvPr>
          <p:cNvSpPr/>
          <p:nvPr/>
        </p:nvSpPr>
        <p:spPr>
          <a:xfrm>
            <a:off x="335271" y="1434280"/>
            <a:ext cx="5845833" cy="2112227"/>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8562598-29B5-6D2A-286C-2E801CE6607B}"/>
              </a:ext>
            </a:extLst>
          </p:cNvPr>
          <p:cNvSpPr/>
          <p:nvPr/>
        </p:nvSpPr>
        <p:spPr>
          <a:xfrm>
            <a:off x="437628" y="4721114"/>
            <a:ext cx="5845833" cy="986439"/>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3A80BE12-6A84-8566-A4DF-4DCA6C4A9E56}"/>
              </a:ext>
            </a:extLst>
          </p:cNvPr>
          <p:cNvSpPr/>
          <p:nvPr/>
        </p:nvSpPr>
        <p:spPr>
          <a:xfrm>
            <a:off x="7950598" y="4721721"/>
            <a:ext cx="2395255" cy="938359"/>
          </a:xfrm>
          <a:prstGeom prst="roundRect">
            <a:avLst>
              <a:gd name="adj" fmla="val 12223"/>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0547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207485-ABA0-BA9A-17A2-5E52EA6CF636}"/>
              </a:ext>
            </a:extLst>
          </p:cNvPr>
          <p:cNvSpPr txBox="1"/>
          <p:nvPr/>
        </p:nvSpPr>
        <p:spPr>
          <a:xfrm>
            <a:off x="10624977" y="5604808"/>
            <a:ext cx="13848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4" name="Rectangle: Rounded Corners 3">
            <a:extLst>
              <a:ext uri="{FF2B5EF4-FFF2-40B4-BE49-F238E27FC236}">
                <a16:creationId xmlns:a16="http://schemas.microsoft.com/office/drawing/2014/main" id="{C3472F73-6C04-34F0-7A52-B49F8A524A7E}"/>
              </a:ext>
            </a:extLst>
          </p:cNvPr>
          <p:cNvSpPr/>
          <p:nvPr/>
        </p:nvSpPr>
        <p:spPr>
          <a:xfrm>
            <a:off x="546100" y="1545573"/>
            <a:ext cx="5257799"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a:cs typeface="Calibri"/>
              </a:rPr>
              <a:t>Focus on Foot Attachment</a:t>
            </a:r>
          </a:p>
        </p:txBody>
      </p:sp>
      <p:sp>
        <p:nvSpPr>
          <p:cNvPr id="7" name="Slide Number Placeholder 6">
            <a:extLst>
              <a:ext uri="{FF2B5EF4-FFF2-40B4-BE49-F238E27FC236}">
                <a16:creationId xmlns:a16="http://schemas.microsoft.com/office/drawing/2014/main" id="{B0F94DC6-1A6E-C805-9CA2-BD9E85518C12}"/>
              </a:ext>
            </a:extLst>
          </p:cNvPr>
          <p:cNvSpPr>
            <a:spLocks noGrp="1"/>
          </p:cNvSpPr>
          <p:nvPr>
            <p:ph type="sldNum" sz="quarter" idx="4"/>
          </p:nvPr>
        </p:nvSpPr>
        <p:spPr/>
        <p:txBody>
          <a:bodyPr/>
          <a:lstStyle/>
          <a:p>
            <a:fld id="{6F1FABC0-072B-4F22-8F9B-95A9D10B0206}" type="slidenum">
              <a:rPr lang="en-US" smtClean="0"/>
              <a:pPr/>
              <a:t>16</a:t>
            </a:fld>
            <a:endParaRPr lang="en-US"/>
          </a:p>
        </p:txBody>
      </p:sp>
      <p:sp>
        <p:nvSpPr>
          <p:cNvPr id="12" name="Title 1">
            <a:extLst>
              <a:ext uri="{FF2B5EF4-FFF2-40B4-BE49-F238E27FC236}">
                <a16:creationId xmlns:a16="http://schemas.microsoft.com/office/drawing/2014/main" id="{449F16C6-4455-1744-AD66-0BAF7A582F61}"/>
              </a:ext>
            </a:extLst>
          </p:cNvPr>
          <p:cNvSpPr txBox="1">
            <a:spLocks/>
          </p:cNvSpPr>
          <p:nvPr/>
        </p:nvSpPr>
        <p:spPr>
          <a:xfrm>
            <a:off x="838200" y="1105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pPr algn="ctr"/>
            <a:r>
              <a:rPr lang="en-US">
                <a:solidFill>
                  <a:schemeClr val="tx1">
                    <a:lumMod val="75000"/>
                    <a:lumOff val="25000"/>
                  </a:schemeClr>
                </a:solidFill>
                <a:latin typeface="Arial"/>
                <a:cs typeface="Arial"/>
              </a:rPr>
              <a:t>New Scope</a:t>
            </a:r>
            <a:endParaRPr lang="en-US"/>
          </a:p>
        </p:txBody>
      </p:sp>
      <p:sp>
        <p:nvSpPr>
          <p:cNvPr id="13" name="Rectangle: Rounded Corners 3">
            <a:extLst>
              <a:ext uri="{FF2B5EF4-FFF2-40B4-BE49-F238E27FC236}">
                <a16:creationId xmlns:a16="http://schemas.microsoft.com/office/drawing/2014/main" id="{77BFF25F-C3E0-764A-A874-190F430F0CA5}"/>
              </a:ext>
            </a:extLst>
          </p:cNvPr>
          <p:cNvSpPr/>
          <p:nvPr/>
        </p:nvSpPr>
        <p:spPr>
          <a:xfrm>
            <a:off x="546099" y="2614921"/>
            <a:ext cx="5257799"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a:cs typeface="Calibri"/>
              </a:rPr>
              <a:t>Ankle Joint Design</a:t>
            </a:r>
          </a:p>
        </p:txBody>
      </p:sp>
      <p:sp>
        <p:nvSpPr>
          <p:cNvPr id="14" name="Rectangle: Rounded Corners 3">
            <a:extLst>
              <a:ext uri="{FF2B5EF4-FFF2-40B4-BE49-F238E27FC236}">
                <a16:creationId xmlns:a16="http://schemas.microsoft.com/office/drawing/2014/main" id="{13165EDD-EF2A-D847-9A0B-EC6051DB1A31}"/>
              </a:ext>
            </a:extLst>
          </p:cNvPr>
          <p:cNvSpPr/>
          <p:nvPr/>
        </p:nvSpPr>
        <p:spPr>
          <a:xfrm>
            <a:off x="554902" y="4753617"/>
            <a:ext cx="5257799"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a:cs typeface="Calibri"/>
              </a:rPr>
              <a:t>Integration to ET-QUAD</a:t>
            </a:r>
          </a:p>
        </p:txBody>
      </p:sp>
      <p:pic>
        <p:nvPicPr>
          <p:cNvPr id="17" name="Picture 5">
            <a:extLst>
              <a:ext uri="{FF2B5EF4-FFF2-40B4-BE49-F238E27FC236}">
                <a16:creationId xmlns:a16="http://schemas.microsoft.com/office/drawing/2014/main" id="{76EC3311-A9CF-6240-A43F-B2B33E502DD3}"/>
              </a:ext>
            </a:extLst>
          </p:cNvPr>
          <p:cNvPicPr>
            <a:picLocks noChangeAspect="1"/>
          </p:cNvPicPr>
          <p:nvPr/>
        </p:nvPicPr>
        <p:blipFill rotWithShape="1">
          <a:blip r:embed="rId2"/>
          <a:srcRect l="35368" t="7059" r="37334" b="1470"/>
          <a:stretch/>
        </p:blipFill>
        <p:spPr>
          <a:xfrm>
            <a:off x="8473619" y="1213038"/>
            <a:ext cx="2508563" cy="4474078"/>
          </a:xfrm>
          <a:prstGeom prst="rect">
            <a:avLst/>
          </a:prstGeom>
        </p:spPr>
      </p:pic>
      <p:sp>
        <p:nvSpPr>
          <p:cNvPr id="11" name="Rectangle: Rounded Corners 3">
            <a:extLst>
              <a:ext uri="{FF2B5EF4-FFF2-40B4-BE49-F238E27FC236}">
                <a16:creationId xmlns:a16="http://schemas.microsoft.com/office/drawing/2014/main" id="{30E2B271-2FB9-C148-9EFC-DFDEB0A4A0AB}"/>
              </a:ext>
            </a:extLst>
          </p:cNvPr>
          <p:cNvSpPr/>
          <p:nvPr/>
        </p:nvSpPr>
        <p:spPr>
          <a:xfrm>
            <a:off x="554902" y="3684269"/>
            <a:ext cx="5257799"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a:cs typeface="Calibri"/>
              </a:rPr>
              <a:t>Lattice and Traction Features</a:t>
            </a:r>
          </a:p>
        </p:txBody>
      </p:sp>
      <p:sp>
        <p:nvSpPr>
          <p:cNvPr id="16" name="Footer Placeholder 4">
            <a:extLst>
              <a:ext uri="{FF2B5EF4-FFF2-40B4-BE49-F238E27FC236}">
                <a16:creationId xmlns:a16="http://schemas.microsoft.com/office/drawing/2014/main" id="{34498F55-757F-B24C-A99C-2061FAB0CE89}"/>
              </a:ext>
            </a:extLst>
          </p:cNvPr>
          <p:cNvSpPr>
            <a:spLocks noGrp="1"/>
          </p:cNvSpPr>
          <p:nvPr>
            <p:ph type="ftr" sz="quarter" idx="3"/>
          </p:nvPr>
        </p:nvSpPr>
        <p:spPr>
          <a:xfrm>
            <a:off x="4038600" y="6205048"/>
            <a:ext cx="4114800" cy="365125"/>
          </a:xfrm>
        </p:spPr>
        <p:txBody>
          <a:bodyPr lIns="91440" tIns="45720" rIns="91440" bIns="45720" anchor="t"/>
          <a:lstStyle/>
          <a:p>
            <a:r>
              <a:rPr lang="en-US">
                <a:latin typeface="Arial"/>
                <a:cs typeface="Arial"/>
              </a:rPr>
              <a:t>Enrique Chocron</a:t>
            </a:r>
            <a:endParaRPr lang="en-US"/>
          </a:p>
        </p:txBody>
      </p:sp>
      <p:sp>
        <p:nvSpPr>
          <p:cNvPr id="6" name="Rectangle 5">
            <a:extLst>
              <a:ext uri="{FF2B5EF4-FFF2-40B4-BE49-F238E27FC236}">
                <a16:creationId xmlns:a16="http://schemas.microsoft.com/office/drawing/2014/main" id="{3A32DE71-CFC0-CE4D-9D0E-FAEE791296BA}"/>
              </a:ext>
            </a:extLst>
          </p:cNvPr>
          <p:cNvSpPr/>
          <p:nvPr/>
        </p:nvSpPr>
        <p:spPr>
          <a:xfrm>
            <a:off x="335271" y="1405705"/>
            <a:ext cx="5845833" cy="3319337"/>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8615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5D4D6-048D-4528-BD47-CB9706CF25DB}"/>
              </a:ext>
            </a:extLst>
          </p:cNvPr>
          <p:cNvSpPr>
            <a:spLocks noGrp="1"/>
          </p:cNvSpPr>
          <p:nvPr>
            <p:ph type="title"/>
          </p:nvPr>
        </p:nvSpPr>
        <p:spPr>
          <a:xfrm>
            <a:off x="831850" y="689827"/>
            <a:ext cx="10528300" cy="2852737"/>
          </a:xfrm>
        </p:spPr>
        <p:txBody>
          <a:bodyPr>
            <a:normAutofit/>
          </a:bodyPr>
          <a:lstStyle/>
          <a:p>
            <a:r>
              <a:rPr lang="en-US" dirty="0">
                <a:solidFill>
                  <a:schemeClr val="tx1">
                    <a:lumMod val="75000"/>
                    <a:lumOff val="25000"/>
                  </a:schemeClr>
                </a:solidFill>
              </a:rPr>
              <a:t>Design of Experiments</a:t>
            </a:r>
          </a:p>
        </p:txBody>
      </p:sp>
      <p:sp>
        <p:nvSpPr>
          <p:cNvPr id="3" name="Text Placeholder 2">
            <a:extLst>
              <a:ext uri="{FF2B5EF4-FFF2-40B4-BE49-F238E27FC236}">
                <a16:creationId xmlns:a16="http://schemas.microsoft.com/office/drawing/2014/main" id="{2208B640-4190-46B1-9229-98082B97DE0C}"/>
              </a:ext>
            </a:extLst>
          </p:cNvPr>
          <p:cNvSpPr>
            <a:spLocks noGrp="1"/>
          </p:cNvSpPr>
          <p:nvPr>
            <p:ph type="body" idx="1"/>
          </p:nvPr>
        </p:nvSpPr>
        <p:spPr>
          <a:xfrm>
            <a:off x="831850" y="3542564"/>
            <a:ext cx="3749675" cy="447801"/>
          </a:xfrm>
        </p:spPr>
        <p:txBody>
          <a:bodyPr vert="horz" lIns="91440" tIns="45720" rIns="91440" bIns="45720" rtlCol="0" anchor="t">
            <a:normAutofit/>
          </a:bodyPr>
          <a:lstStyle/>
          <a:p>
            <a:r>
              <a:rPr lang="en-US">
                <a:latin typeface="Arial"/>
                <a:cs typeface="Arial"/>
              </a:rPr>
              <a:t>Andres Hernandez Chapa</a:t>
            </a:r>
            <a:endParaRPr lang="en-US"/>
          </a:p>
        </p:txBody>
      </p:sp>
      <p:sp>
        <p:nvSpPr>
          <p:cNvPr id="5" name="Slide Number Placeholder 4">
            <a:extLst>
              <a:ext uri="{FF2B5EF4-FFF2-40B4-BE49-F238E27FC236}">
                <a16:creationId xmlns:a16="http://schemas.microsoft.com/office/drawing/2014/main" id="{C5A99089-3217-6B04-C100-BB0E88785354}"/>
              </a:ext>
            </a:extLst>
          </p:cNvPr>
          <p:cNvSpPr>
            <a:spLocks noGrp="1"/>
          </p:cNvSpPr>
          <p:nvPr>
            <p:ph type="sldNum" sz="quarter" idx="4"/>
          </p:nvPr>
        </p:nvSpPr>
        <p:spPr/>
        <p:txBody>
          <a:bodyPr/>
          <a:lstStyle/>
          <a:p>
            <a:fld id="{6F1FABC0-072B-4F22-8F9B-95A9D10B0206}" type="slidenum">
              <a:rPr lang="en-US" smtClean="0"/>
              <a:pPr/>
              <a:t>17</a:t>
            </a:fld>
            <a:endParaRPr lang="en-US"/>
          </a:p>
        </p:txBody>
      </p:sp>
      <p:sp>
        <p:nvSpPr>
          <p:cNvPr id="7" name="Footer Placeholder 6">
            <a:extLst>
              <a:ext uri="{FF2B5EF4-FFF2-40B4-BE49-F238E27FC236}">
                <a16:creationId xmlns:a16="http://schemas.microsoft.com/office/drawing/2014/main" id="{27B3B024-1FD4-FC13-4760-74C6033EFF2C}"/>
              </a:ext>
            </a:extLst>
          </p:cNvPr>
          <p:cNvSpPr>
            <a:spLocks noGrp="1"/>
          </p:cNvSpPr>
          <p:nvPr>
            <p:ph type="ftr" sz="quarter" idx="3"/>
          </p:nvPr>
        </p:nvSpPr>
        <p:spPr/>
        <p:txBody>
          <a:bodyPr/>
          <a:lstStyle/>
          <a:p>
            <a:r>
              <a:rPr lang="en-US"/>
              <a:t>Andres Hernandez Chapa</a:t>
            </a:r>
          </a:p>
        </p:txBody>
      </p:sp>
    </p:spTree>
    <p:extLst>
      <p:ext uri="{BB962C8B-B14F-4D97-AF65-F5344CB8AC3E}">
        <p14:creationId xmlns:p14="http://schemas.microsoft.com/office/powerpoint/2010/main" val="673414303"/>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7FA75F-AD96-CB22-0289-148DD53461B4}"/>
              </a:ext>
            </a:extLst>
          </p:cNvPr>
          <p:cNvSpPr>
            <a:spLocks noGrp="1"/>
          </p:cNvSpPr>
          <p:nvPr>
            <p:ph type="sldNum" sz="quarter" idx="4"/>
          </p:nvPr>
        </p:nvSpPr>
        <p:spPr/>
        <p:txBody>
          <a:bodyPr/>
          <a:lstStyle/>
          <a:p>
            <a:fld id="{6F1FABC0-072B-4F22-8F9B-95A9D10B0206}" type="slidenum">
              <a:rPr lang="en-US" smtClean="0"/>
              <a:pPr/>
              <a:t>18</a:t>
            </a:fld>
            <a:endParaRPr lang="en-US"/>
          </a:p>
        </p:txBody>
      </p:sp>
      <p:sp>
        <p:nvSpPr>
          <p:cNvPr id="4" name="Footer Placeholder 3">
            <a:extLst>
              <a:ext uri="{FF2B5EF4-FFF2-40B4-BE49-F238E27FC236}">
                <a16:creationId xmlns:a16="http://schemas.microsoft.com/office/drawing/2014/main" id="{09B0CFC1-4E79-5FDC-864B-1B9D3B2CE65F}"/>
              </a:ext>
            </a:extLst>
          </p:cNvPr>
          <p:cNvSpPr>
            <a:spLocks noGrp="1"/>
          </p:cNvSpPr>
          <p:nvPr>
            <p:ph type="ftr" sz="quarter" idx="3"/>
          </p:nvPr>
        </p:nvSpPr>
        <p:spPr/>
        <p:txBody>
          <a:bodyPr/>
          <a:lstStyle/>
          <a:p>
            <a:r>
              <a:rPr lang="en-US"/>
              <a:t>Andres Hernandez Chapa</a:t>
            </a:r>
          </a:p>
        </p:txBody>
      </p:sp>
      <p:sp>
        <p:nvSpPr>
          <p:cNvPr id="7" name="Title 1">
            <a:extLst>
              <a:ext uri="{FF2B5EF4-FFF2-40B4-BE49-F238E27FC236}">
                <a16:creationId xmlns:a16="http://schemas.microsoft.com/office/drawing/2014/main" id="{EDC77DC8-1E9C-8D99-FF4D-382811086529}"/>
              </a:ext>
            </a:extLst>
          </p:cNvPr>
          <p:cNvSpPr>
            <a:spLocks noGrp="1"/>
          </p:cNvSpPr>
          <p:nvPr>
            <p:ph type="title"/>
          </p:nvPr>
        </p:nvSpPr>
        <p:spPr>
          <a:xfrm>
            <a:off x="838200" y="495119"/>
            <a:ext cx="6740525" cy="1222556"/>
          </a:xfrm>
        </p:spPr>
        <p:txBody>
          <a:bodyPr>
            <a:normAutofit/>
          </a:bodyPr>
          <a:lstStyle/>
          <a:p>
            <a:r>
              <a:rPr lang="en-US" sz="4000">
                <a:solidFill>
                  <a:schemeClr val="tx1">
                    <a:lumMod val="75000"/>
                    <a:lumOff val="25000"/>
                  </a:schemeClr>
                </a:solidFill>
              </a:rPr>
              <a:t>Design of Experiments</a:t>
            </a:r>
          </a:p>
        </p:txBody>
      </p:sp>
      <p:sp>
        <p:nvSpPr>
          <p:cNvPr id="9" name="Title 1">
            <a:extLst>
              <a:ext uri="{FF2B5EF4-FFF2-40B4-BE49-F238E27FC236}">
                <a16:creationId xmlns:a16="http://schemas.microsoft.com/office/drawing/2014/main" id="{BAB77F8C-F004-7193-18BD-4A0BECF61257}"/>
              </a:ext>
            </a:extLst>
          </p:cNvPr>
          <p:cNvSpPr txBox="1">
            <a:spLocks/>
          </p:cNvSpPr>
          <p:nvPr/>
        </p:nvSpPr>
        <p:spPr>
          <a:xfrm>
            <a:off x="7098501" y="728453"/>
            <a:ext cx="3969549" cy="705654"/>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4000" b="0">
                <a:solidFill>
                  <a:schemeClr val="bg2">
                    <a:lumMod val="75000"/>
                  </a:schemeClr>
                </a:solidFill>
              </a:rPr>
              <a:t>Regolith Simulant</a:t>
            </a:r>
          </a:p>
        </p:txBody>
      </p:sp>
      <p:cxnSp>
        <p:nvCxnSpPr>
          <p:cNvPr id="10" name="Straight Connector 9">
            <a:extLst>
              <a:ext uri="{FF2B5EF4-FFF2-40B4-BE49-F238E27FC236}">
                <a16:creationId xmlns:a16="http://schemas.microsoft.com/office/drawing/2014/main" id="{C52F6373-80E5-8BF2-0A3E-B47E32336340}"/>
              </a:ext>
            </a:extLst>
          </p:cNvPr>
          <p:cNvCxnSpPr/>
          <p:nvPr/>
        </p:nvCxnSpPr>
        <p:spPr>
          <a:xfrm>
            <a:off x="6794500" y="546293"/>
            <a:ext cx="0" cy="106997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028" name="Picture 4" descr="Image preview">
            <a:extLst>
              <a:ext uri="{FF2B5EF4-FFF2-40B4-BE49-F238E27FC236}">
                <a16:creationId xmlns:a16="http://schemas.microsoft.com/office/drawing/2014/main" id="{7E9530A3-E9C4-3F9E-F4AA-63941D16A4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45" t="557" r="9903" b="2"/>
          <a:stretch/>
        </p:blipFill>
        <p:spPr bwMode="auto">
          <a:xfrm>
            <a:off x="413654" y="2001508"/>
            <a:ext cx="3624946" cy="268147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3E1FF508-DD55-413A-7992-D9B1806450FA}"/>
              </a:ext>
            </a:extLst>
          </p:cNvPr>
          <p:cNvSpPr txBox="1">
            <a:spLocks/>
          </p:cNvSpPr>
          <p:nvPr/>
        </p:nvSpPr>
        <p:spPr>
          <a:xfrm>
            <a:off x="746577" y="4784257"/>
            <a:ext cx="2959100" cy="36512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1800">
                <a:solidFill>
                  <a:schemeClr val="tx1">
                    <a:lumMod val="65000"/>
                    <a:lumOff val="35000"/>
                  </a:schemeClr>
                </a:solidFill>
              </a:rPr>
              <a:t>Regolith Simulant 518</a:t>
            </a:r>
          </a:p>
        </p:txBody>
      </p:sp>
      <p:sp>
        <p:nvSpPr>
          <p:cNvPr id="15" name="Rectangle: Rounded Corners 14">
            <a:extLst>
              <a:ext uri="{FF2B5EF4-FFF2-40B4-BE49-F238E27FC236}">
                <a16:creationId xmlns:a16="http://schemas.microsoft.com/office/drawing/2014/main" id="{45C3AE68-7C00-2CDB-3AC7-B1C277CD8501}"/>
              </a:ext>
            </a:extLst>
          </p:cNvPr>
          <p:cNvSpPr/>
          <p:nvPr/>
        </p:nvSpPr>
        <p:spPr>
          <a:xfrm>
            <a:off x="8287349" y="1641616"/>
            <a:ext cx="3134105" cy="3891232"/>
          </a:xfrm>
          <a:prstGeom prst="roundRect">
            <a:avLst>
              <a:gd name="adj" fmla="val 6367"/>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hart 13">
            <a:extLst>
              <a:ext uri="{FF2B5EF4-FFF2-40B4-BE49-F238E27FC236}">
                <a16:creationId xmlns:a16="http://schemas.microsoft.com/office/drawing/2014/main" id="{E2221742-76A0-0F9B-4BE2-275F59D46D65}"/>
              </a:ext>
            </a:extLst>
          </p:cNvPr>
          <p:cNvGraphicFramePr/>
          <p:nvPr>
            <p:extLst>
              <p:ext uri="{D42A27DB-BD31-4B8C-83A1-F6EECF244321}">
                <p14:modId xmlns:p14="http://schemas.microsoft.com/office/powerpoint/2010/main" val="1560134639"/>
              </p:ext>
            </p:extLst>
          </p:nvPr>
        </p:nvGraphicFramePr>
        <p:xfrm>
          <a:off x="8287350" y="1667441"/>
          <a:ext cx="3134105" cy="3982472"/>
        </p:xfrm>
        <a:graphic>
          <a:graphicData uri="http://schemas.openxmlformats.org/drawingml/2006/chart">
            <c:chart xmlns:c="http://schemas.openxmlformats.org/drawingml/2006/chart" xmlns:r="http://schemas.openxmlformats.org/officeDocument/2006/relationships" r:id="rId3"/>
          </a:graphicData>
        </a:graphic>
      </p:graphicFrame>
      <p:pic>
        <p:nvPicPr>
          <p:cNvPr id="1030" name="Picture 6" descr="Image preview">
            <a:extLst>
              <a:ext uri="{FF2B5EF4-FFF2-40B4-BE49-F238E27FC236}">
                <a16:creationId xmlns:a16="http://schemas.microsoft.com/office/drawing/2014/main" id="{216093CC-7C0C-B4CA-4E87-99AE24872B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83" r="14082" b="6666"/>
          <a:stretch/>
        </p:blipFill>
        <p:spPr bwMode="auto">
          <a:xfrm>
            <a:off x="4407496" y="2111853"/>
            <a:ext cx="3491308" cy="2441861"/>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9280B3B0-6C7C-4F33-6170-E5C7B6BD26B7}"/>
              </a:ext>
            </a:extLst>
          </p:cNvPr>
          <p:cNvSpPr/>
          <p:nvPr/>
        </p:nvSpPr>
        <p:spPr>
          <a:xfrm>
            <a:off x="4412487" y="2116313"/>
            <a:ext cx="3486317" cy="2437401"/>
          </a:xfrm>
          <a:prstGeom prst="rect">
            <a:avLst/>
          </a:prstGeom>
          <a:noFill/>
          <a:ln w="5715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0A1ED4C1-4263-770F-F7EF-91FB8B265F7A}"/>
              </a:ext>
            </a:extLst>
          </p:cNvPr>
          <p:cNvGrpSpPr/>
          <p:nvPr/>
        </p:nvGrpSpPr>
        <p:grpSpPr>
          <a:xfrm>
            <a:off x="403899" y="1992042"/>
            <a:ext cx="3639464" cy="2681481"/>
            <a:chOff x="408890" y="2001505"/>
            <a:chExt cx="3639464" cy="2681481"/>
          </a:xfrm>
          <a:solidFill>
            <a:schemeClr val="tx1">
              <a:alpha val="36000"/>
            </a:schemeClr>
          </a:solidFill>
        </p:grpSpPr>
        <p:sp>
          <p:nvSpPr>
            <p:cNvPr id="33" name="Rectangle 32">
              <a:extLst>
                <a:ext uri="{FF2B5EF4-FFF2-40B4-BE49-F238E27FC236}">
                  <a16:creationId xmlns:a16="http://schemas.microsoft.com/office/drawing/2014/main" id="{2E74B9EC-370F-0A39-D36F-224AC3B7CCF7}"/>
                </a:ext>
              </a:extLst>
            </p:cNvPr>
            <p:cNvSpPr/>
            <p:nvPr/>
          </p:nvSpPr>
          <p:spPr>
            <a:xfrm>
              <a:off x="408890" y="2001507"/>
              <a:ext cx="2281452" cy="2681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0573761-96A6-2BF5-D411-A0E0406190DE}"/>
                </a:ext>
              </a:extLst>
            </p:cNvPr>
            <p:cNvSpPr/>
            <p:nvPr/>
          </p:nvSpPr>
          <p:spPr>
            <a:xfrm>
              <a:off x="3369342" y="2001506"/>
              <a:ext cx="679012" cy="2681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49BBACF-71C3-CD79-031C-E940B5A2CA2E}"/>
                </a:ext>
              </a:extLst>
            </p:cNvPr>
            <p:cNvSpPr/>
            <p:nvPr/>
          </p:nvSpPr>
          <p:spPr>
            <a:xfrm>
              <a:off x="2690119" y="2001505"/>
              <a:ext cx="679012" cy="19362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39CFE03-CD31-3C2F-459C-804CF6A29345}"/>
                </a:ext>
              </a:extLst>
            </p:cNvPr>
            <p:cNvSpPr/>
            <p:nvPr/>
          </p:nvSpPr>
          <p:spPr>
            <a:xfrm>
              <a:off x="2690119" y="4404441"/>
              <a:ext cx="679012" cy="2785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7E411A3F-CF0B-A616-E7BE-ECA55C961FC2}"/>
              </a:ext>
            </a:extLst>
          </p:cNvPr>
          <p:cNvSpPr/>
          <p:nvPr/>
        </p:nvSpPr>
        <p:spPr>
          <a:xfrm>
            <a:off x="2695106" y="3937716"/>
            <a:ext cx="669473" cy="466725"/>
          </a:xfrm>
          <a:prstGeom prst="rect">
            <a:avLst/>
          </a:prstGeom>
          <a:no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itle 1">
            <a:extLst>
              <a:ext uri="{FF2B5EF4-FFF2-40B4-BE49-F238E27FC236}">
                <a16:creationId xmlns:a16="http://schemas.microsoft.com/office/drawing/2014/main" id="{1AD31004-F169-E2B7-2A63-8CEEF731C137}"/>
              </a:ext>
            </a:extLst>
          </p:cNvPr>
          <p:cNvSpPr txBox="1">
            <a:spLocks/>
          </p:cNvSpPr>
          <p:nvPr/>
        </p:nvSpPr>
        <p:spPr>
          <a:xfrm>
            <a:off x="4747224" y="4673522"/>
            <a:ext cx="2959100" cy="36512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1800">
                <a:solidFill>
                  <a:schemeClr val="tx1">
                    <a:lumMod val="65000"/>
                    <a:lumOff val="35000"/>
                  </a:schemeClr>
                </a:solidFill>
              </a:rPr>
              <a:t>Regolith Simulant 518</a:t>
            </a:r>
          </a:p>
        </p:txBody>
      </p:sp>
    </p:spTree>
    <p:extLst>
      <p:ext uri="{BB962C8B-B14F-4D97-AF65-F5344CB8AC3E}">
        <p14:creationId xmlns:p14="http://schemas.microsoft.com/office/powerpoint/2010/main" val="3699256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7FA75F-AD96-CB22-0289-148DD53461B4}"/>
              </a:ext>
            </a:extLst>
          </p:cNvPr>
          <p:cNvSpPr>
            <a:spLocks noGrp="1"/>
          </p:cNvSpPr>
          <p:nvPr>
            <p:ph type="sldNum" sz="quarter" idx="4"/>
          </p:nvPr>
        </p:nvSpPr>
        <p:spPr/>
        <p:txBody>
          <a:bodyPr/>
          <a:lstStyle/>
          <a:p>
            <a:fld id="{6F1FABC0-072B-4F22-8F9B-95A9D10B0206}" type="slidenum">
              <a:rPr lang="en-US" smtClean="0"/>
              <a:pPr/>
              <a:t>19</a:t>
            </a:fld>
            <a:endParaRPr lang="en-US"/>
          </a:p>
        </p:txBody>
      </p:sp>
      <p:sp>
        <p:nvSpPr>
          <p:cNvPr id="4" name="Footer Placeholder 3">
            <a:extLst>
              <a:ext uri="{FF2B5EF4-FFF2-40B4-BE49-F238E27FC236}">
                <a16:creationId xmlns:a16="http://schemas.microsoft.com/office/drawing/2014/main" id="{09B0CFC1-4E79-5FDC-864B-1B9D3B2CE65F}"/>
              </a:ext>
            </a:extLst>
          </p:cNvPr>
          <p:cNvSpPr>
            <a:spLocks noGrp="1"/>
          </p:cNvSpPr>
          <p:nvPr>
            <p:ph type="ftr" sz="quarter" idx="3"/>
          </p:nvPr>
        </p:nvSpPr>
        <p:spPr/>
        <p:txBody>
          <a:bodyPr/>
          <a:lstStyle/>
          <a:p>
            <a:r>
              <a:rPr lang="en-US"/>
              <a:t>Andres Hernandez Chapa</a:t>
            </a:r>
          </a:p>
        </p:txBody>
      </p:sp>
      <p:sp>
        <p:nvSpPr>
          <p:cNvPr id="7" name="Title 1">
            <a:extLst>
              <a:ext uri="{FF2B5EF4-FFF2-40B4-BE49-F238E27FC236}">
                <a16:creationId xmlns:a16="http://schemas.microsoft.com/office/drawing/2014/main" id="{EDC77DC8-1E9C-8D99-FF4D-382811086529}"/>
              </a:ext>
            </a:extLst>
          </p:cNvPr>
          <p:cNvSpPr>
            <a:spLocks noGrp="1"/>
          </p:cNvSpPr>
          <p:nvPr>
            <p:ph type="title"/>
          </p:nvPr>
        </p:nvSpPr>
        <p:spPr>
          <a:xfrm>
            <a:off x="838200" y="495119"/>
            <a:ext cx="6740525" cy="1222556"/>
          </a:xfrm>
        </p:spPr>
        <p:txBody>
          <a:bodyPr>
            <a:normAutofit/>
          </a:bodyPr>
          <a:lstStyle/>
          <a:p>
            <a:r>
              <a:rPr lang="en-US" sz="4000">
                <a:solidFill>
                  <a:schemeClr val="tx1">
                    <a:lumMod val="75000"/>
                    <a:lumOff val="25000"/>
                  </a:schemeClr>
                </a:solidFill>
              </a:rPr>
              <a:t>Design of Experiments</a:t>
            </a:r>
          </a:p>
        </p:txBody>
      </p:sp>
      <p:sp>
        <p:nvSpPr>
          <p:cNvPr id="9" name="Title 1">
            <a:extLst>
              <a:ext uri="{FF2B5EF4-FFF2-40B4-BE49-F238E27FC236}">
                <a16:creationId xmlns:a16="http://schemas.microsoft.com/office/drawing/2014/main" id="{BAB77F8C-F004-7193-18BD-4A0BECF61257}"/>
              </a:ext>
            </a:extLst>
          </p:cNvPr>
          <p:cNvSpPr txBox="1">
            <a:spLocks/>
          </p:cNvSpPr>
          <p:nvPr/>
        </p:nvSpPr>
        <p:spPr>
          <a:xfrm>
            <a:off x="7098501" y="728453"/>
            <a:ext cx="4658069" cy="70565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4000" b="0">
                <a:solidFill>
                  <a:schemeClr val="bg2">
                    <a:lumMod val="75000"/>
                  </a:schemeClr>
                </a:solidFill>
              </a:rPr>
              <a:t>Key Parameters</a:t>
            </a:r>
          </a:p>
        </p:txBody>
      </p:sp>
      <p:cxnSp>
        <p:nvCxnSpPr>
          <p:cNvPr id="10" name="Straight Connector 9">
            <a:extLst>
              <a:ext uri="{FF2B5EF4-FFF2-40B4-BE49-F238E27FC236}">
                <a16:creationId xmlns:a16="http://schemas.microsoft.com/office/drawing/2014/main" id="{C52F6373-80E5-8BF2-0A3E-B47E32336340}"/>
              </a:ext>
            </a:extLst>
          </p:cNvPr>
          <p:cNvCxnSpPr/>
          <p:nvPr/>
        </p:nvCxnSpPr>
        <p:spPr>
          <a:xfrm>
            <a:off x="6794500" y="546293"/>
            <a:ext cx="0" cy="106997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C983870F-F54D-B613-CF5D-C83716828F96}"/>
              </a:ext>
            </a:extLst>
          </p:cNvPr>
          <p:cNvSpPr txBox="1">
            <a:spLocks/>
          </p:cNvSpPr>
          <p:nvPr/>
        </p:nvSpPr>
        <p:spPr>
          <a:xfrm>
            <a:off x="1409699" y="5077165"/>
            <a:ext cx="4114800" cy="112788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endParaRPr lang="en-US" sz="1800" b="0">
              <a:solidFill>
                <a:schemeClr val="tx1">
                  <a:lumMod val="65000"/>
                  <a:lumOff val="35000"/>
                </a:schemeClr>
              </a:solidFill>
            </a:endParaRPr>
          </a:p>
          <a:p>
            <a:r>
              <a:rPr lang="en-US" sz="1800" b="0">
                <a:solidFill>
                  <a:schemeClr val="tx1">
                    <a:lumMod val="65000"/>
                    <a:lumOff val="35000"/>
                  </a:schemeClr>
                </a:solidFill>
              </a:rPr>
              <a:t> </a:t>
            </a:r>
          </a:p>
        </p:txBody>
      </p:sp>
      <p:pic>
        <p:nvPicPr>
          <p:cNvPr id="4104" name="Picture 8" descr="Mitigating Lunar Dust: Masten Completes FAST Landing Pad Study">
            <a:extLst>
              <a:ext uri="{FF2B5EF4-FFF2-40B4-BE49-F238E27FC236}">
                <a16:creationId xmlns:a16="http://schemas.microsoft.com/office/drawing/2014/main" id="{A85626A3-1BA1-DBB2-B572-7DC757DEF8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593" r="7648"/>
          <a:stretch/>
        </p:blipFill>
        <p:spPr bwMode="auto">
          <a:xfrm>
            <a:off x="925284" y="2436909"/>
            <a:ext cx="2802393" cy="282030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A9AF8BC6-6FC1-C0E3-C836-BF4ED30503C3}"/>
              </a:ext>
            </a:extLst>
          </p:cNvPr>
          <p:cNvSpPr/>
          <p:nvPr/>
        </p:nvSpPr>
        <p:spPr>
          <a:xfrm>
            <a:off x="925285" y="1707608"/>
            <a:ext cx="2802393" cy="626807"/>
          </a:xfrm>
          <a:prstGeom prst="roundRect">
            <a:avLst>
              <a:gd name="adj" fmla="val 22916"/>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Regolith Plume</a:t>
            </a:r>
          </a:p>
        </p:txBody>
      </p:sp>
      <p:pic>
        <p:nvPicPr>
          <p:cNvPr id="4102" name="Picture 6" descr="NASA's Coating Technology Could Help Resolve Lunar Dust Challenge | NASA">
            <a:extLst>
              <a:ext uri="{FF2B5EF4-FFF2-40B4-BE49-F238E27FC236}">
                <a16:creationId xmlns:a16="http://schemas.microsoft.com/office/drawing/2014/main" id="{B5343278-3F23-2F4A-809D-F5AE931EE5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05" t="2816" r="3305" b="3448"/>
          <a:stretch/>
        </p:blipFill>
        <p:spPr bwMode="auto">
          <a:xfrm>
            <a:off x="4694804" y="2431475"/>
            <a:ext cx="2802392" cy="281275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1ABECEB8-6DB0-3647-B255-42330BBC48B3}"/>
              </a:ext>
            </a:extLst>
          </p:cNvPr>
          <p:cNvSpPr/>
          <p:nvPr/>
        </p:nvSpPr>
        <p:spPr>
          <a:xfrm>
            <a:off x="4694804" y="1702174"/>
            <a:ext cx="2802392" cy="626807"/>
          </a:xfrm>
          <a:prstGeom prst="roundRect">
            <a:avLst>
              <a:gd name="adj" fmla="val 22916"/>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Penetration Depth </a:t>
            </a:r>
          </a:p>
        </p:txBody>
      </p:sp>
      <p:pic>
        <p:nvPicPr>
          <p:cNvPr id="1026" name="Picture 2" descr="Photos: China Lunar Rover Leaves Tracks on Far Side of the Moon">
            <a:extLst>
              <a:ext uri="{FF2B5EF4-FFF2-40B4-BE49-F238E27FC236}">
                <a16:creationId xmlns:a16="http://schemas.microsoft.com/office/drawing/2014/main" id="{83B95F11-8FEF-3649-AC10-17F1B42FCF2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455" r="19729"/>
          <a:stretch/>
        </p:blipFill>
        <p:spPr bwMode="auto">
          <a:xfrm>
            <a:off x="8473070" y="2444463"/>
            <a:ext cx="2793646" cy="28127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510FC462-F446-B0DC-73D9-2E82CE9CD506}"/>
              </a:ext>
            </a:extLst>
          </p:cNvPr>
          <p:cNvSpPr/>
          <p:nvPr/>
        </p:nvSpPr>
        <p:spPr>
          <a:xfrm>
            <a:off x="8473070" y="1707608"/>
            <a:ext cx="2802393" cy="626807"/>
          </a:xfrm>
          <a:prstGeom prst="roundRect">
            <a:avLst>
              <a:gd name="adj" fmla="val 22916"/>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Traction</a:t>
            </a:r>
          </a:p>
        </p:txBody>
      </p:sp>
      <p:sp>
        <p:nvSpPr>
          <p:cNvPr id="16" name="Title 1">
            <a:extLst>
              <a:ext uri="{FF2B5EF4-FFF2-40B4-BE49-F238E27FC236}">
                <a16:creationId xmlns:a16="http://schemas.microsoft.com/office/drawing/2014/main" id="{28B7F53A-CE9F-8369-EBA0-9856E0B01AA1}"/>
              </a:ext>
            </a:extLst>
          </p:cNvPr>
          <p:cNvSpPr txBox="1">
            <a:spLocks/>
          </p:cNvSpPr>
          <p:nvPr/>
        </p:nvSpPr>
        <p:spPr>
          <a:xfrm>
            <a:off x="674185" y="5310325"/>
            <a:ext cx="3364415" cy="62680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1600" b="0">
                <a:solidFill>
                  <a:schemeClr val="tx1">
                    <a:lumMod val="65000"/>
                    <a:lumOff val="35000"/>
                  </a:schemeClr>
                </a:solidFill>
              </a:rPr>
              <a:t>Lunar dust affects hardware in exploration systems</a:t>
            </a:r>
          </a:p>
        </p:txBody>
      </p:sp>
      <p:sp>
        <p:nvSpPr>
          <p:cNvPr id="19" name="Title 1">
            <a:extLst>
              <a:ext uri="{FF2B5EF4-FFF2-40B4-BE49-F238E27FC236}">
                <a16:creationId xmlns:a16="http://schemas.microsoft.com/office/drawing/2014/main" id="{22910E08-61C4-E1C4-D8BA-548E204D0808}"/>
              </a:ext>
            </a:extLst>
          </p:cNvPr>
          <p:cNvSpPr txBox="1">
            <a:spLocks/>
          </p:cNvSpPr>
          <p:nvPr/>
        </p:nvSpPr>
        <p:spPr>
          <a:xfrm>
            <a:off x="4226196" y="5307255"/>
            <a:ext cx="3739608" cy="70565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1600" b="0">
                <a:solidFill>
                  <a:schemeClr val="tx1">
                    <a:lumMod val="65000"/>
                    <a:lumOff val="35000"/>
                  </a:schemeClr>
                </a:solidFill>
              </a:rPr>
              <a:t>Minimizing penetration depth is crucial for preventing immobilization</a:t>
            </a:r>
          </a:p>
        </p:txBody>
      </p:sp>
      <p:sp>
        <p:nvSpPr>
          <p:cNvPr id="20" name="Title 1">
            <a:extLst>
              <a:ext uri="{FF2B5EF4-FFF2-40B4-BE49-F238E27FC236}">
                <a16:creationId xmlns:a16="http://schemas.microsoft.com/office/drawing/2014/main" id="{18FDF937-1955-E8C0-4CC8-E3A64376C69D}"/>
              </a:ext>
            </a:extLst>
          </p:cNvPr>
          <p:cNvSpPr txBox="1">
            <a:spLocks/>
          </p:cNvSpPr>
          <p:nvPr/>
        </p:nvSpPr>
        <p:spPr>
          <a:xfrm>
            <a:off x="8153400" y="5310325"/>
            <a:ext cx="3568885" cy="62680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1600" b="0">
                <a:solidFill>
                  <a:schemeClr val="tx1">
                    <a:lumMod val="65000"/>
                    <a:lumOff val="35000"/>
                  </a:schemeClr>
                </a:solidFill>
              </a:rPr>
              <a:t>Increasing traction will enhance the mobility through the lunar surface</a:t>
            </a:r>
          </a:p>
        </p:txBody>
      </p:sp>
    </p:spTree>
    <p:extLst>
      <p:ext uri="{BB962C8B-B14F-4D97-AF65-F5344CB8AC3E}">
        <p14:creationId xmlns:p14="http://schemas.microsoft.com/office/powerpoint/2010/main" val="1456205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 picture containing person, smiling, posing&#10;&#10;Description automatically generated">
            <a:extLst>
              <a:ext uri="{FF2B5EF4-FFF2-40B4-BE49-F238E27FC236}">
                <a16:creationId xmlns:a16="http://schemas.microsoft.com/office/drawing/2014/main" id="{63CB067C-90E7-1587-E07C-0D0AC8585FFC}"/>
              </a:ext>
            </a:extLst>
          </p:cNvPr>
          <p:cNvPicPr>
            <a:picLocks noChangeAspect="1"/>
          </p:cNvPicPr>
          <p:nvPr/>
        </p:nvPicPr>
        <p:blipFill rotWithShape="1">
          <a:blip r:embed="rId2"/>
          <a:srcRect t="5804" b="5804"/>
          <a:stretch/>
        </p:blipFill>
        <p:spPr>
          <a:xfrm>
            <a:off x="5207062" y="1648982"/>
            <a:ext cx="1777875" cy="2298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13">
            <a:extLst>
              <a:ext uri="{FF2B5EF4-FFF2-40B4-BE49-F238E27FC236}">
                <a16:creationId xmlns:a16="http://schemas.microsoft.com/office/drawing/2014/main" id="{A3A55904-3C71-781B-CB95-B046E91A7F4B}"/>
              </a:ext>
            </a:extLst>
          </p:cNvPr>
          <p:cNvPicPr>
            <a:picLocks noGrp="1" noChangeAspect="1"/>
          </p:cNvPicPr>
          <p:nvPr>
            <p:ph sz="quarter" idx="11"/>
          </p:nvPr>
        </p:nvPicPr>
        <p:blipFill rotWithShape="1">
          <a:blip r:embed="rId3">
            <a:extLst>
              <a:ext uri="{28A0092B-C50C-407E-A947-70E740481C1C}">
                <a14:useLocalDpi xmlns:a14="http://schemas.microsoft.com/office/drawing/2010/main" val="0"/>
              </a:ext>
            </a:extLst>
          </a:blip>
          <a:srcRect l="5649" t="8215" r="-1" b="10401"/>
          <a:stretch/>
        </p:blipFill>
        <p:spPr>
          <a:xfrm rot="10800000" flipH="1" flipV="1">
            <a:off x="7657475" y="1648916"/>
            <a:ext cx="1777876" cy="2298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4">
            <a:extLst>
              <a:ext uri="{FF2B5EF4-FFF2-40B4-BE49-F238E27FC236}">
                <a16:creationId xmlns:a16="http://schemas.microsoft.com/office/drawing/2014/main" id="{5E50AF06-A8FC-4B2F-AABF-051BAE858B76}"/>
              </a:ext>
            </a:extLst>
          </p:cNvPr>
          <p:cNvSpPr>
            <a:spLocks noGrp="1"/>
          </p:cNvSpPr>
          <p:nvPr>
            <p:ph type="title"/>
          </p:nvPr>
        </p:nvSpPr>
        <p:spPr/>
        <p:txBody>
          <a:bodyPr/>
          <a:lstStyle/>
          <a:p>
            <a:pPr algn="ctr"/>
            <a:r>
              <a:rPr lang="en-US">
                <a:solidFill>
                  <a:schemeClr val="tx1">
                    <a:lumMod val="75000"/>
                    <a:lumOff val="25000"/>
                  </a:schemeClr>
                </a:solidFill>
                <a:latin typeface="Arial"/>
                <a:cs typeface="Arial"/>
              </a:rPr>
              <a:t>Meet the Team</a:t>
            </a:r>
          </a:p>
        </p:txBody>
      </p:sp>
      <p:grpSp>
        <p:nvGrpSpPr>
          <p:cNvPr id="22" name="Group 21">
            <a:extLst>
              <a:ext uri="{FF2B5EF4-FFF2-40B4-BE49-F238E27FC236}">
                <a16:creationId xmlns:a16="http://schemas.microsoft.com/office/drawing/2014/main" id="{27B92F02-8C79-C88C-768C-52ACAA72FAD3}"/>
              </a:ext>
            </a:extLst>
          </p:cNvPr>
          <p:cNvGrpSpPr/>
          <p:nvPr/>
        </p:nvGrpSpPr>
        <p:grpSpPr>
          <a:xfrm>
            <a:off x="9974197" y="1648916"/>
            <a:ext cx="2096655" cy="3483308"/>
            <a:chOff x="9974197" y="1648916"/>
            <a:chExt cx="2096655" cy="3483308"/>
          </a:xfrm>
        </p:grpSpPr>
        <p:sp>
          <p:nvSpPr>
            <p:cNvPr id="3" name="TextBox 2">
              <a:extLst>
                <a:ext uri="{FF2B5EF4-FFF2-40B4-BE49-F238E27FC236}">
                  <a16:creationId xmlns:a16="http://schemas.microsoft.com/office/drawing/2014/main" id="{F38F677E-F3C9-E6D7-6D2E-11BA1307E714}"/>
                </a:ext>
              </a:extLst>
            </p:cNvPr>
            <p:cNvSpPr txBox="1"/>
            <p:nvPr/>
          </p:nvSpPr>
          <p:spPr>
            <a:xfrm>
              <a:off x="9974197" y="4208894"/>
              <a:ext cx="209665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404040"/>
                  </a:solidFill>
                  <a:cs typeface="Segoe UI"/>
                </a:rPr>
                <a:t>Joseph Way</a:t>
              </a:r>
              <a:endParaRPr lang="en-US">
                <a:solidFill>
                  <a:srgbClr val="404040"/>
                </a:solidFill>
                <a:cs typeface="Calibri"/>
              </a:endParaRPr>
            </a:p>
            <a:p>
              <a:pPr algn="ctr"/>
              <a:r>
                <a:rPr lang="en-US" i="1">
                  <a:solidFill>
                    <a:srgbClr val="404040"/>
                  </a:solidFill>
                  <a:cs typeface="Segoe UI"/>
                </a:rPr>
                <a:t>Software &amp; Design </a:t>
              </a:r>
              <a:r>
                <a:rPr lang="en-US">
                  <a:solidFill>
                    <a:srgbClr val="404040"/>
                  </a:solidFill>
                  <a:cs typeface="Segoe UI"/>
                </a:rPr>
                <a:t>​</a:t>
              </a:r>
            </a:p>
            <a:p>
              <a:pPr algn="ctr"/>
              <a:r>
                <a:rPr lang="en-US" i="1">
                  <a:solidFill>
                    <a:srgbClr val="404040"/>
                  </a:solidFill>
                  <a:cs typeface="Segoe UI"/>
                </a:rPr>
                <a:t>Engineer</a:t>
              </a:r>
            </a:p>
          </p:txBody>
        </p:sp>
        <p:pic>
          <p:nvPicPr>
            <p:cNvPr id="7" name="Picture 7">
              <a:extLst>
                <a:ext uri="{FF2B5EF4-FFF2-40B4-BE49-F238E27FC236}">
                  <a16:creationId xmlns:a16="http://schemas.microsoft.com/office/drawing/2014/main" id="{29BA756D-C219-AEA0-6DF7-0FDF8118A235}"/>
                </a:ext>
              </a:extLst>
            </p:cNvPr>
            <p:cNvPicPr>
              <a:picLocks noChangeAspect="1"/>
            </p:cNvPicPr>
            <p:nvPr/>
          </p:nvPicPr>
          <p:blipFill rotWithShape="1">
            <a:blip r:embed="rId4"/>
            <a:srcRect l="3592" t="9993" r="3590" b="9993"/>
            <a:stretch/>
          </p:blipFill>
          <p:spPr>
            <a:xfrm>
              <a:off x="10107889" y="1648916"/>
              <a:ext cx="1777876" cy="22989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23" name="Group 22">
            <a:extLst>
              <a:ext uri="{FF2B5EF4-FFF2-40B4-BE49-F238E27FC236}">
                <a16:creationId xmlns:a16="http://schemas.microsoft.com/office/drawing/2014/main" id="{9C594439-08AB-230D-C956-49290E36358D}"/>
              </a:ext>
            </a:extLst>
          </p:cNvPr>
          <p:cNvGrpSpPr/>
          <p:nvPr/>
        </p:nvGrpSpPr>
        <p:grpSpPr>
          <a:xfrm>
            <a:off x="302121" y="4186460"/>
            <a:ext cx="9551323" cy="1200329"/>
            <a:chOff x="302121" y="4186460"/>
            <a:chExt cx="9551323" cy="1200329"/>
          </a:xfrm>
        </p:grpSpPr>
        <p:sp>
          <p:nvSpPr>
            <p:cNvPr id="13" name="TextBox 12">
              <a:extLst>
                <a:ext uri="{FF2B5EF4-FFF2-40B4-BE49-F238E27FC236}">
                  <a16:creationId xmlns:a16="http://schemas.microsoft.com/office/drawing/2014/main" id="{87B427DE-CE19-4AB0-8BB1-C4BDCD0C545A}"/>
                </a:ext>
              </a:extLst>
            </p:cNvPr>
            <p:cNvSpPr txBox="1"/>
            <p:nvPr/>
          </p:nvSpPr>
          <p:spPr>
            <a:xfrm>
              <a:off x="7164918" y="4210436"/>
              <a:ext cx="2688526" cy="646331"/>
            </a:xfrm>
            <a:prstGeom prst="rect">
              <a:avLst/>
            </a:prstGeom>
            <a:noFill/>
          </p:spPr>
          <p:txBody>
            <a:bodyPr wrap="square" lIns="91440" tIns="45720" rIns="91440" bIns="45720" rtlCol="0" anchor="t">
              <a:spAutoFit/>
            </a:bodyPr>
            <a:lstStyle/>
            <a:p>
              <a:pPr algn="ctr"/>
              <a:r>
                <a:rPr lang="en-US" b="1">
                  <a:solidFill>
                    <a:srgbClr val="404040"/>
                  </a:solidFill>
                </a:rPr>
                <a:t>Andres Hernandez Chapa </a:t>
              </a:r>
              <a:endParaRPr lang="en-US" b="1">
                <a:solidFill>
                  <a:srgbClr val="404040"/>
                </a:solidFill>
                <a:cs typeface="Calibri"/>
              </a:endParaRPr>
            </a:p>
            <a:p>
              <a:pPr algn="ctr"/>
              <a:r>
                <a:rPr lang="en-US" i="1">
                  <a:solidFill>
                    <a:srgbClr val="404040"/>
                  </a:solidFill>
                  <a:cs typeface="Calibri"/>
                </a:rPr>
                <a:t>Systems Engineer</a:t>
              </a:r>
              <a:endParaRPr lang="en-US" b="1">
                <a:solidFill>
                  <a:srgbClr val="404040"/>
                </a:solidFill>
                <a:cs typeface="Calibri"/>
              </a:endParaRPr>
            </a:p>
          </p:txBody>
        </p:sp>
        <p:sp>
          <p:nvSpPr>
            <p:cNvPr id="12" name="TextBox 11">
              <a:extLst>
                <a:ext uri="{FF2B5EF4-FFF2-40B4-BE49-F238E27FC236}">
                  <a16:creationId xmlns:a16="http://schemas.microsoft.com/office/drawing/2014/main" id="{CFD4A022-20F2-4C96-A44D-478FEF0F82F8}"/>
                </a:ext>
              </a:extLst>
            </p:cNvPr>
            <p:cNvSpPr txBox="1"/>
            <p:nvPr/>
          </p:nvSpPr>
          <p:spPr>
            <a:xfrm>
              <a:off x="5207563" y="4186460"/>
              <a:ext cx="1756115" cy="1200329"/>
            </a:xfrm>
            <a:prstGeom prst="rect">
              <a:avLst/>
            </a:prstGeom>
            <a:noFill/>
          </p:spPr>
          <p:txBody>
            <a:bodyPr wrap="square" lIns="91440" tIns="45720" rIns="91440" bIns="45720" rtlCol="0" anchor="t">
              <a:spAutoFit/>
            </a:bodyPr>
            <a:lstStyle/>
            <a:p>
              <a:pPr algn="ctr"/>
              <a:r>
                <a:rPr lang="en-US" b="1">
                  <a:solidFill>
                    <a:srgbClr val="404040"/>
                  </a:solidFill>
                </a:rPr>
                <a:t>Emily Dawson </a:t>
              </a:r>
              <a:endParaRPr lang="en-US" b="1">
                <a:solidFill>
                  <a:srgbClr val="404040"/>
                </a:solidFill>
                <a:cs typeface="Calibri"/>
              </a:endParaRPr>
            </a:p>
            <a:p>
              <a:pPr algn="ctr"/>
              <a:r>
                <a:rPr lang="en-US" i="1">
                  <a:solidFill>
                    <a:srgbClr val="404040"/>
                  </a:solidFill>
                </a:rPr>
                <a:t>Project &amp;</a:t>
              </a:r>
              <a:endParaRPr lang="en-US" i="1">
                <a:solidFill>
                  <a:srgbClr val="404040"/>
                </a:solidFill>
                <a:cs typeface="Calibri"/>
              </a:endParaRPr>
            </a:p>
            <a:p>
              <a:pPr algn="ctr"/>
              <a:r>
                <a:rPr lang="en-US" i="1">
                  <a:solidFill>
                    <a:srgbClr val="404040"/>
                  </a:solidFill>
                </a:rPr>
                <a:t>Test Engineer</a:t>
              </a:r>
              <a:endParaRPr lang="en-US" i="1">
                <a:solidFill>
                  <a:srgbClr val="404040"/>
                </a:solidFill>
                <a:cs typeface="Calibri"/>
              </a:endParaRPr>
            </a:p>
            <a:p>
              <a:endParaRPr lang="en-US">
                <a:solidFill>
                  <a:srgbClr val="404040"/>
                </a:solidFill>
                <a:cs typeface="Calibri"/>
              </a:endParaRPr>
            </a:p>
          </p:txBody>
        </p:sp>
        <p:sp>
          <p:nvSpPr>
            <p:cNvPr id="10" name="TextBox 9">
              <a:extLst>
                <a:ext uri="{FF2B5EF4-FFF2-40B4-BE49-F238E27FC236}">
                  <a16:creationId xmlns:a16="http://schemas.microsoft.com/office/drawing/2014/main" id="{E97C58CA-988A-4A1A-8C96-195EC82E4496}"/>
                </a:ext>
              </a:extLst>
            </p:cNvPr>
            <p:cNvSpPr txBox="1"/>
            <p:nvPr/>
          </p:nvSpPr>
          <p:spPr>
            <a:xfrm>
              <a:off x="302121" y="4238442"/>
              <a:ext cx="1757212" cy="923330"/>
            </a:xfrm>
            <a:prstGeom prst="rect">
              <a:avLst/>
            </a:prstGeom>
            <a:noFill/>
          </p:spPr>
          <p:txBody>
            <a:bodyPr wrap="none" lIns="91440" tIns="45720" rIns="91440" bIns="45720" rtlCol="0" anchor="t">
              <a:spAutoFit/>
            </a:bodyPr>
            <a:lstStyle/>
            <a:p>
              <a:pPr algn="ctr"/>
              <a:r>
                <a:rPr lang="en-US" b="1">
                  <a:solidFill>
                    <a:srgbClr val="404040"/>
                  </a:solidFill>
                  <a:cs typeface="Calibri"/>
                </a:rPr>
                <a:t>Joshua Baldwin</a:t>
              </a:r>
              <a:endParaRPr lang="en-US">
                <a:solidFill>
                  <a:srgbClr val="404040"/>
                </a:solidFill>
                <a:cs typeface="Calibri"/>
              </a:endParaRPr>
            </a:p>
            <a:p>
              <a:pPr algn="ctr"/>
              <a:r>
                <a:rPr lang="en-US" i="1">
                  <a:solidFill>
                    <a:srgbClr val="404040"/>
                  </a:solidFill>
                </a:rPr>
                <a:t>Quality &amp; Design</a:t>
              </a:r>
              <a:endParaRPr lang="en-US">
                <a:solidFill>
                  <a:srgbClr val="404040"/>
                </a:solidFill>
                <a:cs typeface="Calibri" panose="020F0502020204030204"/>
              </a:endParaRPr>
            </a:p>
            <a:p>
              <a:pPr algn="ctr"/>
              <a:r>
                <a:rPr lang="en-US" i="1">
                  <a:solidFill>
                    <a:srgbClr val="404040"/>
                  </a:solidFill>
                </a:rPr>
                <a:t>Engineer</a:t>
              </a:r>
              <a:endParaRPr lang="en-US" i="1">
                <a:solidFill>
                  <a:srgbClr val="404040"/>
                </a:solidFill>
                <a:cs typeface="Calibri"/>
              </a:endParaRPr>
            </a:p>
          </p:txBody>
        </p:sp>
        <p:sp>
          <p:nvSpPr>
            <p:cNvPr id="11" name="TextBox 10">
              <a:extLst>
                <a:ext uri="{FF2B5EF4-FFF2-40B4-BE49-F238E27FC236}">
                  <a16:creationId xmlns:a16="http://schemas.microsoft.com/office/drawing/2014/main" id="{DA436A11-3288-4EB7-BD26-0FC53C1EC505}"/>
                </a:ext>
              </a:extLst>
            </p:cNvPr>
            <p:cNvSpPr txBox="1"/>
            <p:nvPr/>
          </p:nvSpPr>
          <p:spPr>
            <a:xfrm>
              <a:off x="2408208" y="4238442"/>
              <a:ext cx="2480551" cy="923330"/>
            </a:xfrm>
            <a:prstGeom prst="rect">
              <a:avLst/>
            </a:prstGeom>
            <a:noFill/>
          </p:spPr>
          <p:txBody>
            <a:bodyPr wrap="none" lIns="91440" tIns="45720" rIns="91440" bIns="45720" rtlCol="0" anchor="t">
              <a:spAutoFit/>
            </a:bodyPr>
            <a:lstStyle/>
            <a:p>
              <a:pPr algn="ctr"/>
              <a:r>
                <a:rPr lang="en-US" b="1">
                  <a:solidFill>
                    <a:srgbClr val="404040"/>
                  </a:solidFill>
                  <a:cs typeface="Calibri"/>
                </a:rPr>
                <a:t>Enrique Chocron</a:t>
              </a:r>
              <a:endParaRPr lang="en-US">
                <a:solidFill>
                  <a:srgbClr val="404040"/>
                </a:solidFill>
                <a:cs typeface="Calibri"/>
              </a:endParaRPr>
            </a:p>
            <a:p>
              <a:pPr algn="ctr"/>
              <a:r>
                <a:rPr lang="en-US" i="1">
                  <a:solidFill>
                    <a:srgbClr val="404040"/>
                  </a:solidFill>
                </a:rPr>
                <a:t>Manufacturing &amp; Design</a:t>
              </a:r>
              <a:endParaRPr lang="en-US" i="1">
                <a:solidFill>
                  <a:srgbClr val="404040"/>
                </a:solidFill>
                <a:cs typeface="Calibri"/>
              </a:endParaRPr>
            </a:p>
            <a:p>
              <a:pPr algn="ctr"/>
              <a:r>
                <a:rPr lang="en-US" i="1">
                  <a:solidFill>
                    <a:srgbClr val="404040"/>
                  </a:solidFill>
                </a:rPr>
                <a:t>Engineer</a:t>
              </a:r>
              <a:endParaRPr lang="en-US" i="1">
                <a:solidFill>
                  <a:srgbClr val="404040"/>
                </a:solidFill>
                <a:cs typeface="Calibri"/>
              </a:endParaRPr>
            </a:p>
          </p:txBody>
        </p:sp>
      </p:grpSp>
      <p:pic>
        <p:nvPicPr>
          <p:cNvPr id="8" name="Picture 18">
            <a:extLst>
              <a:ext uri="{FF2B5EF4-FFF2-40B4-BE49-F238E27FC236}">
                <a16:creationId xmlns:a16="http://schemas.microsoft.com/office/drawing/2014/main" id="{1F34C28B-EC5B-3341-1312-312006DC6D99}"/>
              </a:ext>
            </a:extLst>
          </p:cNvPr>
          <p:cNvPicPr>
            <a:picLocks noChangeAspect="1"/>
          </p:cNvPicPr>
          <p:nvPr/>
        </p:nvPicPr>
        <p:blipFill rotWithShape="1">
          <a:blip r:embed="rId5"/>
          <a:srcRect l="5649" t="9501" r="-1" b="9501"/>
          <a:stretch/>
        </p:blipFill>
        <p:spPr>
          <a:xfrm>
            <a:off x="2756649" y="1648916"/>
            <a:ext cx="1777875" cy="2298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Slide Number Placeholder 13">
            <a:extLst>
              <a:ext uri="{FF2B5EF4-FFF2-40B4-BE49-F238E27FC236}">
                <a16:creationId xmlns:a16="http://schemas.microsoft.com/office/drawing/2014/main" id="{FE08284C-8EAB-06CE-B0D2-0A3A55BB6303}"/>
              </a:ext>
            </a:extLst>
          </p:cNvPr>
          <p:cNvSpPr>
            <a:spLocks noGrp="1"/>
          </p:cNvSpPr>
          <p:nvPr>
            <p:ph type="sldNum" sz="quarter" idx="4"/>
          </p:nvPr>
        </p:nvSpPr>
        <p:spPr/>
        <p:txBody>
          <a:bodyPr/>
          <a:lstStyle/>
          <a:p>
            <a:fld id="{6F1FABC0-072B-4F22-8F9B-95A9D10B0206}" type="slidenum">
              <a:rPr lang="en-US" smtClean="0"/>
              <a:pPr/>
              <a:t>2</a:t>
            </a:fld>
            <a:endParaRPr lang="en-US"/>
          </a:p>
        </p:txBody>
      </p:sp>
      <p:pic>
        <p:nvPicPr>
          <p:cNvPr id="18" name="Picture 18">
            <a:extLst>
              <a:ext uri="{FF2B5EF4-FFF2-40B4-BE49-F238E27FC236}">
                <a16:creationId xmlns:a16="http://schemas.microsoft.com/office/drawing/2014/main" id="{DB321994-36AE-95D2-2E4F-D5EF7F91B313}"/>
              </a:ext>
            </a:extLst>
          </p:cNvPr>
          <p:cNvPicPr>
            <a:picLocks noChangeAspect="1"/>
          </p:cNvPicPr>
          <p:nvPr/>
        </p:nvPicPr>
        <p:blipFill rotWithShape="1">
          <a:blip r:embed="rId6"/>
          <a:srcRect t="7343" r="-526" b="5324"/>
          <a:stretch/>
        </p:blipFill>
        <p:spPr>
          <a:xfrm>
            <a:off x="306235" y="1648915"/>
            <a:ext cx="1777875" cy="2298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Content Placeholder 10">
            <a:extLst>
              <a:ext uri="{FF2B5EF4-FFF2-40B4-BE49-F238E27FC236}">
                <a16:creationId xmlns:a16="http://schemas.microsoft.com/office/drawing/2014/main" id="{DB629A49-70D0-6FAB-D241-5F883AE05579}"/>
              </a:ext>
            </a:extLst>
          </p:cNvPr>
          <p:cNvSpPr txBox="1">
            <a:spLocks/>
          </p:cNvSpPr>
          <p:nvPr/>
        </p:nvSpPr>
        <p:spPr>
          <a:xfrm>
            <a:off x="5188042" y="622401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atin typeface="Arial"/>
                <a:cs typeface="Arial"/>
              </a:rPr>
              <a:t>Enrique Chocron</a:t>
            </a:r>
            <a:endParaRPr lang="en-US"/>
          </a:p>
        </p:txBody>
      </p:sp>
    </p:spTree>
    <p:extLst>
      <p:ext uri="{BB962C8B-B14F-4D97-AF65-F5344CB8AC3E}">
        <p14:creationId xmlns:p14="http://schemas.microsoft.com/office/powerpoint/2010/main" val="1948987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5D4D6-048D-4528-BD47-CB9706CF25DB}"/>
              </a:ext>
            </a:extLst>
          </p:cNvPr>
          <p:cNvSpPr>
            <a:spLocks noGrp="1"/>
          </p:cNvSpPr>
          <p:nvPr>
            <p:ph type="title"/>
          </p:nvPr>
        </p:nvSpPr>
        <p:spPr>
          <a:xfrm>
            <a:off x="831850" y="689827"/>
            <a:ext cx="9264650" cy="2852737"/>
          </a:xfrm>
        </p:spPr>
        <p:txBody>
          <a:bodyPr>
            <a:normAutofit/>
          </a:bodyPr>
          <a:lstStyle/>
          <a:p>
            <a:r>
              <a:rPr lang="en-US">
                <a:solidFill>
                  <a:schemeClr val="tx1">
                    <a:lumMod val="75000"/>
                    <a:lumOff val="25000"/>
                  </a:schemeClr>
                </a:solidFill>
              </a:rPr>
              <a:t>Regolith Displacement Test Assembly (RDTA)</a:t>
            </a:r>
          </a:p>
        </p:txBody>
      </p:sp>
      <p:sp>
        <p:nvSpPr>
          <p:cNvPr id="3" name="Text Placeholder 2">
            <a:extLst>
              <a:ext uri="{FF2B5EF4-FFF2-40B4-BE49-F238E27FC236}">
                <a16:creationId xmlns:a16="http://schemas.microsoft.com/office/drawing/2014/main" id="{2208B640-4190-46B1-9229-98082B97DE0C}"/>
              </a:ext>
            </a:extLst>
          </p:cNvPr>
          <p:cNvSpPr>
            <a:spLocks noGrp="1"/>
          </p:cNvSpPr>
          <p:nvPr>
            <p:ph type="body" idx="1"/>
          </p:nvPr>
        </p:nvSpPr>
        <p:spPr>
          <a:xfrm>
            <a:off x="831850" y="3542564"/>
            <a:ext cx="3749675" cy="447801"/>
          </a:xfrm>
        </p:spPr>
        <p:txBody>
          <a:bodyPr vert="horz" lIns="91440" tIns="45720" rIns="91440" bIns="45720" rtlCol="0" anchor="t">
            <a:normAutofit/>
          </a:bodyPr>
          <a:lstStyle/>
          <a:p>
            <a:r>
              <a:rPr lang="en-US">
                <a:latin typeface="Arial"/>
                <a:cs typeface="Arial"/>
              </a:rPr>
              <a:t>Andres Hernandez Chapa</a:t>
            </a:r>
            <a:endParaRPr lang="en-US"/>
          </a:p>
        </p:txBody>
      </p:sp>
      <p:sp>
        <p:nvSpPr>
          <p:cNvPr id="5" name="Slide Number Placeholder 4">
            <a:extLst>
              <a:ext uri="{FF2B5EF4-FFF2-40B4-BE49-F238E27FC236}">
                <a16:creationId xmlns:a16="http://schemas.microsoft.com/office/drawing/2014/main" id="{C5A99089-3217-6B04-C100-BB0E88785354}"/>
              </a:ext>
            </a:extLst>
          </p:cNvPr>
          <p:cNvSpPr>
            <a:spLocks noGrp="1"/>
          </p:cNvSpPr>
          <p:nvPr>
            <p:ph type="sldNum" sz="quarter" idx="4"/>
          </p:nvPr>
        </p:nvSpPr>
        <p:spPr/>
        <p:txBody>
          <a:bodyPr/>
          <a:lstStyle/>
          <a:p>
            <a:fld id="{6F1FABC0-072B-4F22-8F9B-95A9D10B0206}" type="slidenum">
              <a:rPr lang="en-US" smtClean="0"/>
              <a:pPr/>
              <a:t>20</a:t>
            </a:fld>
            <a:endParaRPr lang="en-US"/>
          </a:p>
        </p:txBody>
      </p:sp>
      <p:sp>
        <p:nvSpPr>
          <p:cNvPr id="4" name="Footer Placeholder 3">
            <a:extLst>
              <a:ext uri="{FF2B5EF4-FFF2-40B4-BE49-F238E27FC236}">
                <a16:creationId xmlns:a16="http://schemas.microsoft.com/office/drawing/2014/main" id="{F5968A9F-7FEC-2E4F-CE59-A88B7FBE0312}"/>
              </a:ext>
            </a:extLst>
          </p:cNvPr>
          <p:cNvSpPr>
            <a:spLocks noGrp="1"/>
          </p:cNvSpPr>
          <p:nvPr>
            <p:ph type="ftr" sz="quarter" idx="3"/>
          </p:nvPr>
        </p:nvSpPr>
        <p:spPr/>
        <p:txBody>
          <a:bodyPr/>
          <a:lstStyle/>
          <a:p>
            <a:r>
              <a:rPr lang="en-US"/>
              <a:t>Andres Hernandez Chapa</a:t>
            </a:r>
          </a:p>
        </p:txBody>
      </p:sp>
    </p:spTree>
    <p:extLst>
      <p:ext uri="{BB962C8B-B14F-4D97-AF65-F5344CB8AC3E}">
        <p14:creationId xmlns:p14="http://schemas.microsoft.com/office/powerpoint/2010/main" val="316491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5D4D6-048D-4528-BD47-CB9706CF25DB}"/>
              </a:ext>
            </a:extLst>
          </p:cNvPr>
          <p:cNvSpPr>
            <a:spLocks noGrp="1"/>
          </p:cNvSpPr>
          <p:nvPr>
            <p:ph type="title"/>
          </p:nvPr>
        </p:nvSpPr>
        <p:spPr>
          <a:xfrm>
            <a:off x="838200" y="444319"/>
            <a:ext cx="6740525" cy="1222556"/>
          </a:xfrm>
        </p:spPr>
        <p:txBody>
          <a:bodyPr>
            <a:normAutofit/>
          </a:bodyPr>
          <a:lstStyle/>
          <a:p>
            <a:r>
              <a:rPr lang="en-US" sz="4000">
                <a:solidFill>
                  <a:schemeClr val="tx1">
                    <a:lumMod val="75000"/>
                    <a:lumOff val="25000"/>
                  </a:schemeClr>
                </a:solidFill>
              </a:rPr>
              <a:t>Regolith Displacement Test Assembly (RDTA)</a:t>
            </a:r>
          </a:p>
        </p:txBody>
      </p:sp>
      <p:sp>
        <p:nvSpPr>
          <p:cNvPr id="5" name="Slide Number Placeholder 4">
            <a:extLst>
              <a:ext uri="{FF2B5EF4-FFF2-40B4-BE49-F238E27FC236}">
                <a16:creationId xmlns:a16="http://schemas.microsoft.com/office/drawing/2014/main" id="{C5A99089-3217-6B04-C100-BB0E88785354}"/>
              </a:ext>
            </a:extLst>
          </p:cNvPr>
          <p:cNvSpPr>
            <a:spLocks noGrp="1"/>
          </p:cNvSpPr>
          <p:nvPr>
            <p:ph type="sldNum" sz="quarter" idx="4"/>
          </p:nvPr>
        </p:nvSpPr>
        <p:spPr/>
        <p:txBody>
          <a:bodyPr/>
          <a:lstStyle/>
          <a:p>
            <a:fld id="{6F1FABC0-072B-4F22-8F9B-95A9D10B0206}" type="slidenum">
              <a:rPr lang="en-US" smtClean="0"/>
              <a:pPr/>
              <a:t>21</a:t>
            </a:fld>
            <a:endParaRPr lang="en-US"/>
          </a:p>
        </p:txBody>
      </p:sp>
      <p:grpSp>
        <p:nvGrpSpPr>
          <p:cNvPr id="27" name="Group 26">
            <a:extLst>
              <a:ext uri="{FF2B5EF4-FFF2-40B4-BE49-F238E27FC236}">
                <a16:creationId xmlns:a16="http://schemas.microsoft.com/office/drawing/2014/main" id="{8507F539-EAF5-F9E3-C968-2B595D21DC0B}"/>
              </a:ext>
            </a:extLst>
          </p:cNvPr>
          <p:cNvGrpSpPr/>
          <p:nvPr/>
        </p:nvGrpSpPr>
        <p:grpSpPr>
          <a:xfrm>
            <a:off x="780442" y="1842190"/>
            <a:ext cx="3674270" cy="3878222"/>
            <a:chOff x="1278726" y="1856536"/>
            <a:chExt cx="3674270" cy="3878222"/>
          </a:xfrm>
        </p:grpSpPr>
        <p:sp>
          <p:nvSpPr>
            <p:cNvPr id="12" name="Title 1">
              <a:extLst>
                <a:ext uri="{FF2B5EF4-FFF2-40B4-BE49-F238E27FC236}">
                  <a16:creationId xmlns:a16="http://schemas.microsoft.com/office/drawing/2014/main" id="{4ED5A1C6-F6F6-FAF4-A50E-328F0545B066}"/>
                </a:ext>
              </a:extLst>
            </p:cNvPr>
            <p:cNvSpPr txBox="1">
              <a:spLocks/>
            </p:cNvSpPr>
            <p:nvPr/>
          </p:nvSpPr>
          <p:spPr>
            <a:xfrm>
              <a:off x="1278728" y="1856536"/>
              <a:ext cx="35599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Test Rig</a:t>
              </a:r>
            </a:p>
          </p:txBody>
        </p:sp>
        <p:sp>
          <p:nvSpPr>
            <p:cNvPr id="15" name="Title 1">
              <a:extLst>
                <a:ext uri="{FF2B5EF4-FFF2-40B4-BE49-F238E27FC236}">
                  <a16:creationId xmlns:a16="http://schemas.microsoft.com/office/drawing/2014/main" id="{1A5052CC-73E2-C386-5CA8-528BC3EBD551}"/>
                </a:ext>
              </a:extLst>
            </p:cNvPr>
            <p:cNvSpPr txBox="1">
              <a:spLocks/>
            </p:cNvSpPr>
            <p:nvPr/>
          </p:nvSpPr>
          <p:spPr>
            <a:xfrm>
              <a:off x="1278726" y="2980684"/>
              <a:ext cx="31408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Data Acquisition</a:t>
              </a:r>
            </a:p>
          </p:txBody>
        </p:sp>
        <p:sp>
          <p:nvSpPr>
            <p:cNvPr id="16" name="Title 1">
              <a:extLst>
                <a:ext uri="{FF2B5EF4-FFF2-40B4-BE49-F238E27FC236}">
                  <a16:creationId xmlns:a16="http://schemas.microsoft.com/office/drawing/2014/main" id="{5CAFF5A0-FDBA-371C-2CCF-79303D5E14BA}"/>
                </a:ext>
              </a:extLst>
            </p:cNvPr>
            <p:cNvSpPr txBox="1">
              <a:spLocks/>
            </p:cNvSpPr>
            <p:nvPr/>
          </p:nvSpPr>
          <p:spPr>
            <a:xfrm>
              <a:off x="1278726" y="5313980"/>
              <a:ext cx="31408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Plume Distribution</a:t>
              </a:r>
            </a:p>
          </p:txBody>
        </p:sp>
        <p:sp>
          <p:nvSpPr>
            <p:cNvPr id="17" name="Title 1">
              <a:extLst>
                <a:ext uri="{FF2B5EF4-FFF2-40B4-BE49-F238E27FC236}">
                  <a16:creationId xmlns:a16="http://schemas.microsoft.com/office/drawing/2014/main" id="{6D37D40C-9F37-3E42-34A6-D2BFF6F25073}"/>
                </a:ext>
              </a:extLst>
            </p:cNvPr>
            <p:cNvSpPr txBox="1">
              <a:spLocks/>
            </p:cNvSpPr>
            <p:nvPr/>
          </p:nvSpPr>
          <p:spPr>
            <a:xfrm>
              <a:off x="1278726" y="2415977"/>
              <a:ext cx="35599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Experimental Procedure</a:t>
              </a:r>
            </a:p>
          </p:txBody>
        </p:sp>
        <p:sp>
          <p:nvSpPr>
            <p:cNvPr id="18" name="Title 1">
              <a:extLst>
                <a:ext uri="{FF2B5EF4-FFF2-40B4-BE49-F238E27FC236}">
                  <a16:creationId xmlns:a16="http://schemas.microsoft.com/office/drawing/2014/main" id="{711A6D1C-BE6A-83CD-135B-0445FED1F736}"/>
                </a:ext>
              </a:extLst>
            </p:cNvPr>
            <p:cNvSpPr txBox="1">
              <a:spLocks/>
            </p:cNvSpPr>
            <p:nvPr/>
          </p:nvSpPr>
          <p:spPr>
            <a:xfrm>
              <a:off x="1278726" y="3543860"/>
              <a:ext cx="31408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Image Calibration</a:t>
              </a:r>
            </a:p>
          </p:txBody>
        </p:sp>
        <p:sp>
          <p:nvSpPr>
            <p:cNvPr id="19" name="Title 1">
              <a:extLst>
                <a:ext uri="{FF2B5EF4-FFF2-40B4-BE49-F238E27FC236}">
                  <a16:creationId xmlns:a16="http://schemas.microsoft.com/office/drawing/2014/main" id="{87D502E8-9C01-C0B9-3609-349DCAC342BD}"/>
                </a:ext>
              </a:extLst>
            </p:cNvPr>
            <p:cNvSpPr txBox="1">
              <a:spLocks/>
            </p:cNvSpPr>
            <p:nvPr/>
          </p:nvSpPr>
          <p:spPr>
            <a:xfrm>
              <a:off x="1278726" y="4143093"/>
              <a:ext cx="3674270"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Plume Profile Identifier</a:t>
              </a:r>
            </a:p>
          </p:txBody>
        </p:sp>
        <p:sp>
          <p:nvSpPr>
            <p:cNvPr id="20" name="Title 1">
              <a:extLst>
                <a:ext uri="{FF2B5EF4-FFF2-40B4-BE49-F238E27FC236}">
                  <a16:creationId xmlns:a16="http://schemas.microsoft.com/office/drawing/2014/main" id="{F0B7AE5F-0862-5E21-AAC4-D300A2731A4F}"/>
                </a:ext>
              </a:extLst>
            </p:cNvPr>
            <p:cNvSpPr txBox="1">
              <a:spLocks/>
            </p:cNvSpPr>
            <p:nvPr/>
          </p:nvSpPr>
          <p:spPr>
            <a:xfrm>
              <a:off x="1278726" y="4736426"/>
              <a:ext cx="3674270"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JPEG to Binary Image</a:t>
              </a:r>
            </a:p>
          </p:txBody>
        </p:sp>
      </p:grpSp>
      <p:grpSp>
        <p:nvGrpSpPr>
          <p:cNvPr id="13" name="Group 12">
            <a:extLst>
              <a:ext uri="{FF2B5EF4-FFF2-40B4-BE49-F238E27FC236}">
                <a16:creationId xmlns:a16="http://schemas.microsoft.com/office/drawing/2014/main" id="{D5D4B6AA-E7C4-CC35-0A9B-D0B1F1C17CDD}"/>
              </a:ext>
            </a:extLst>
          </p:cNvPr>
          <p:cNvGrpSpPr/>
          <p:nvPr/>
        </p:nvGrpSpPr>
        <p:grpSpPr>
          <a:xfrm>
            <a:off x="73214" y="1843029"/>
            <a:ext cx="3965385" cy="3877382"/>
            <a:chOff x="695323" y="1857375"/>
            <a:chExt cx="3965385" cy="3877382"/>
          </a:xfrm>
        </p:grpSpPr>
        <p:sp>
          <p:nvSpPr>
            <p:cNvPr id="7" name="Rectangle 6">
              <a:extLst>
                <a:ext uri="{FF2B5EF4-FFF2-40B4-BE49-F238E27FC236}">
                  <a16:creationId xmlns:a16="http://schemas.microsoft.com/office/drawing/2014/main" id="{EED91FB7-B073-1912-AC6B-0DDDDF0B7536}"/>
                </a:ext>
              </a:extLst>
            </p:cNvPr>
            <p:cNvSpPr/>
            <p:nvPr/>
          </p:nvSpPr>
          <p:spPr>
            <a:xfrm>
              <a:off x="1009650" y="2109788"/>
              <a:ext cx="152400" cy="3314700"/>
            </a:xfrm>
            <a:prstGeom prst="rect">
              <a:avLst/>
            </a:prstGeom>
            <a:solidFill>
              <a:schemeClr val="bg2">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B4E09F0-3531-9742-032A-E661C0558A9A}"/>
                </a:ext>
              </a:extLst>
            </p:cNvPr>
            <p:cNvSpPr/>
            <p:nvPr/>
          </p:nvSpPr>
          <p:spPr>
            <a:xfrm>
              <a:off x="914400" y="1857375"/>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7E84997-CD10-AB7C-4A5E-59325F975B62}"/>
                </a:ext>
              </a:extLst>
            </p:cNvPr>
            <p:cNvSpPr/>
            <p:nvPr/>
          </p:nvSpPr>
          <p:spPr>
            <a:xfrm>
              <a:off x="914400" y="5343525"/>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0E863F9-7FC5-257B-C4CA-782F18DF5E16}"/>
                </a:ext>
              </a:extLst>
            </p:cNvPr>
            <p:cNvSpPr/>
            <p:nvPr/>
          </p:nvSpPr>
          <p:spPr>
            <a:xfrm>
              <a:off x="914400" y="2420263"/>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26B7688-745E-488E-C78B-2CD331CFD29D}"/>
                </a:ext>
              </a:extLst>
            </p:cNvPr>
            <p:cNvSpPr/>
            <p:nvPr/>
          </p:nvSpPr>
          <p:spPr>
            <a:xfrm>
              <a:off x="914400" y="2991982"/>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5044349-149C-D417-E219-5E69F3EEE50C}"/>
                </a:ext>
              </a:extLst>
            </p:cNvPr>
            <p:cNvSpPr/>
            <p:nvPr/>
          </p:nvSpPr>
          <p:spPr>
            <a:xfrm>
              <a:off x="914400" y="3544096"/>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5BDD7F93-0300-7363-32E2-99181BA0E425}"/>
                </a:ext>
              </a:extLst>
            </p:cNvPr>
            <p:cNvSpPr/>
            <p:nvPr/>
          </p:nvSpPr>
          <p:spPr>
            <a:xfrm>
              <a:off x="914400" y="4154107"/>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A8801DD-FEF9-4506-F476-CA62556D5841}"/>
                </a:ext>
              </a:extLst>
            </p:cNvPr>
            <p:cNvSpPr/>
            <p:nvPr/>
          </p:nvSpPr>
          <p:spPr>
            <a:xfrm>
              <a:off x="914400" y="4744290"/>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56DB8A-F0CA-ED51-4627-8E3721492A95}"/>
                </a:ext>
              </a:extLst>
            </p:cNvPr>
            <p:cNvSpPr/>
            <p:nvPr/>
          </p:nvSpPr>
          <p:spPr>
            <a:xfrm rot="10800000" flipV="1">
              <a:off x="695323" y="2190750"/>
              <a:ext cx="3965385" cy="3544007"/>
            </a:xfrm>
            <a:prstGeom prst="rect">
              <a:avLst/>
            </a:prstGeom>
            <a:gradFill>
              <a:gsLst>
                <a:gs pos="95000">
                  <a:schemeClr val="bg1">
                    <a:alpha val="80000"/>
                  </a:schemeClr>
                </a:gs>
                <a:gs pos="10000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itle 1">
            <a:extLst>
              <a:ext uri="{FF2B5EF4-FFF2-40B4-BE49-F238E27FC236}">
                <a16:creationId xmlns:a16="http://schemas.microsoft.com/office/drawing/2014/main" id="{FB88C5F2-D0AD-29C2-9F10-78EBB9E2BAC2}"/>
              </a:ext>
            </a:extLst>
          </p:cNvPr>
          <p:cNvSpPr txBox="1">
            <a:spLocks/>
          </p:cNvSpPr>
          <p:nvPr/>
        </p:nvSpPr>
        <p:spPr>
          <a:xfrm>
            <a:off x="7098501" y="728453"/>
            <a:ext cx="2176121" cy="70565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4000" b="0">
                <a:solidFill>
                  <a:schemeClr val="bg2">
                    <a:lumMod val="75000"/>
                  </a:schemeClr>
                </a:solidFill>
              </a:rPr>
              <a:t>Test Rig</a:t>
            </a:r>
          </a:p>
        </p:txBody>
      </p:sp>
      <p:cxnSp>
        <p:nvCxnSpPr>
          <p:cNvPr id="24" name="Straight Connector 23">
            <a:extLst>
              <a:ext uri="{FF2B5EF4-FFF2-40B4-BE49-F238E27FC236}">
                <a16:creationId xmlns:a16="http://schemas.microsoft.com/office/drawing/2014/main" id="{45CEC2DD-E035-47C4-5321-5C28B455E8AC}"/>
              </a:ext>
            </a:extLst>
          </p:cNvPr>
          <p:cNvCxnSpPr/>
          <p:nvPr/>
        </p:nvCxnSpPr>
        <p:spPr>
          <a:xfrm>
            <a:off x="6794500" y="546293"/>
            <a:ext cx="0" cy="106997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5" name="Footer Placeholder 24">
            <a:extLst>
              <a:ext uri="{FF2B5EF4-FFF2-40B4-BE49-F238E27FC236}">
                <a16:creationId xmlns:a16="http://schemas.microsoft.com/office/drawing/2014/main" id="{BE4FAF3B-9944-35EC-9B4E-7C6EEE07FD89}"/>
              </a:ext>
            </a:extLst>
          </p:cNvPr>
          <p:cNvSpPr>
            <a:spLocks noGrp="1"/>
          </p:cNvSpPr>
          <p:nvPr>
            <p:ph type="ftr" sz="quarter" idx="3"/>
          </p:nvPr>
        </p:nvSpPr>
        <p:spPr/>
        <p:txBody>
          <a:bodyPr/>
          <a:lstStyle/>
          <a:p>
            <a:r>
              <a:rPr lang="en-US"/>
              <a:t>Andres Hernandez Chapa</a:t>
            </a:r>
          </a:p>
        </p:txBody>
      </p:sp>
      <p:pic>
        <p:nvPicPr>
          <p:cNvPr id="35" name="Picture 34">
            <a:extLst>
              <a:ext uri="{FF2B5EF4-FFF2-40B4-BE49-F238E27FC236}">
                <a16:creationId xmlns:a16="http://schemas.microsoft.com/office/drawing/2014/main" id="{F99A488D-3C43-C4EE-74F1-C3354EDF316D}"/>
              </a:ext>
            </a:extLst>
          </p:cNvPr>
          <p:cNvPicPr>
            <a:picLocks noChangeAspect="1"/>
          </p:cNvPicPr>
          <p:nvPr/>
        </p:nvPicPr>
        <p:blipFill rotWithShape="1">
          <a:blip r:embed="rId2"/>
          <a:srcRect t="2756" b="2677"/>
          <a:stretch/>
        </p:blipFill>
        <p:spPr>
          <a:xfrm>
            <a:off x="4901992" y="1768849"/>
            <a:ext cx="2388016" cy="3001414"/>
          </a:xfrm>
          <a:prstGeom prst="rect">
            <a:avLst/>
          </a:prstGeom>
        </p:spPr>
      </p:pic>
      <p:sp>
        <p:nvSpPr>
          <p:cNvPr id="40" name="Title 1">
            <a:extLst>
              <a:ext uri="{FF2B5EF4-FFF2-40B4-BE49-F238E27FC236}">
                <a16:creationId xmlns:a16="http://schemas.microsoft.com/office/drawing/2014/main" id="{84826B3E-8CFE-A4FE-EDF3-7F8F866FEB9B}"/>
              </a:ext>
            </a:extLst>
          </p:cNvPr>
          <p:cNvSpPr txBox="1">
            <a:spLocks/>
          </p:cNvSpPr>
          <p:nvPr/>
        </p:nvSpPr>
        <p:spPr>
          <a:xfrm>
            <a:off x="4161812" y="4948718"/>
            <a:ext cx="4114800" cy="112788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1800">
                <a:solidFill>
                  <a:schemeClr val="tx1">
                    <a:lumMod val="65000"/>
                    <a:lumOff val="35000"/>
                  </a:schemeClr>
                </a:solidFill>
              </a:rPr>
              <a:t>RDTA </a:t>
            </a:r>
            <a:r>
              <a:rPr lang="en-US" sz="1800" b="0">
                <a:solidFill>
                  <a:schemeClr val="tx1">
                    <a:lumMod val="65000"/>
                    <a:lumOff val="35000"/>
                  </a:schemeClr>
                </a:solidFill>
              </a:rPr>
              <a:t>is a controlled and consistent environment for analyzing penetration depth and regolith plume disturbance.</a:t>
            </a:r>
          </a:p>
          <a:p>
            <a:r>
              <a:rPr lang="en-US" sz="1800" b="0">
                <a:solidFill>
                  <a:schemeClr val="tx1">
                    <a:lumMod val="65000"/>
                    <a:lumOff val="35000"/>
                  </a:schemeClr>
                </a:solidFill>
              </a:rPr>
              <a:t> </a:t>
            </a:r>
          </a:p>
        </p:txBody>
      </p:sp>
      <p:sp>
        <p:nvSpPr>
          <p:cNvPr id="14" name="Rectangle: Rounded Corners 13">
            <a:extLst>
              <a:ext uri="{FF2B5EF4-FFF2-40B4-BE49-F238E27FC236}">
                <a16:creationId xmlns:a16="http://schemas.microsoft.com/office/drawing/2014/main" id="{7EC15361-BB45-CE77-4E57-B60C4FD54DB0}"/>
              </a:ext>
            </a:extLst>
          </p:cNvPr>
          <p:cNvSpPr/>
          <p:nvPr/>
        </p:nvSpPr>
        <p:spPr>
          <a:xfrm>
            <a:off x="5114924" y="3095626"/>
            <a:ext cx="1983577" cy="1776612"/>
          </a:xfrm>
          <a:prstGeom prst="roundRect">
            <a:avLst>
              <a:gd name="adj" fmla="val 12223"/>
            </a:avLst>
          </a:prstGeom>
          <a:noFill/>
          <a:ln w="28575">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94183A6F-8626-E56D-A8B6-94D6E73A5622}"/>
              </a:ext>
            </a:extLst>
          </p:cNvPr>
          <p:cNvGrpSpPr/>
          <p:nvPr/>
        </p:nvGrpSpPr>
        <p:grpSpPr>
          <a:xfrm>
            <a:off x="8583789" y="1666874"/>
            <a:ext cx="2674762" cy="4259789"/>
            <a:chOff x="8583789" y="1666874"/>
            <a:chExt cx="2674762" cy="4259789"/>
          </a:xfrm>
        </p:grpSpPr>
        <p:sp>
          <p:nvSpPr>
            <p:cNvPr id="10" name="Rectangle: Rounded Corners 9">
              <a:extLst>
                <a:ext uri="{FF2B5EF4-FFF2-40B4-BE49-F238E27FC236}">
                  <a16:creationId xmlns:a16="http://schemas.microsoft.com/office/drawing/2014/main" id="{82A342EE-7A0B-7544-93DF-7B69CA0055BF}"/>
                </a:ext>
              </a:extLst>
            </p:cNvPr>
            <p:cNvSpPr/>
            <p:nvPr/>
          </p:nvSpPr>
          <p:spPr>
            <a:xfrm>
              <a:off x="8607212" y="1666874"/>
              <a:ext cx="2584663" cy="3995679"/>
            </a:xfrm>
            <a:prstGeom prst="roundRect">
              <a:avLst>
                <a:gd name="adj" fmla="val 12223"/>
              </a:avLst>
            </a:prstGeom>
            <a:solidFill>
              <a:srgbClr val="FAFCFF"/>
            </a:solidFill>
            <a:ln w="28575">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4EB77AEA-FBBA-5F53-85D6-430D32C4ECC7}"/>
                </a:ext>
              </a:extLst>
            </p:cNvPr>
            <p:cNvSpPr/>
            <p:nvPr/>
          </p:nvSpPr>
          <p:spPr>
            <a:xfrm>
              <a:off x="8817958" y="1909281"/>
              <a:ext cx="2176121" cy="492350"/>
            </a:xfrm>
            <a:prstGeom prst="roundRect">
              <a:avLst>
                <a:gd name="adj" fmla="val 22916"/>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Arial" panose="020B0604020202020204" pitchFamily="34" charset="0"/>
                  <a:cs typeface="Arial" panose="020B0604020202020204" pitchFamily="34" charset="0"/>
                </a:rPr>
                <a:t>Regolith Container</a:t>
              </a:r>
            </a:p>
          </p:txBody>
        </p:sp>
        <p:pic>
          <p:nvPicPr>
            <p:cNvPr id="9" name="Picture 8">
              <a:extLst>
                <a:ext uri="{FF2B5EF4-FFF2-40B4-BE49-F238E27FC236}">
                  <a16:creationId xmlns:a16="http://schemas.microsoft.com/office/drawing/2014/main" id="{F2920708-FE1F-FCE8-0812-E70BEDCB8AC1}"/>
                </a:ext>
              </a:extLst>
            </p:cNvPr>
            <p:cNvPicPr>
              <a:picLocks noChangeAspect="1"/>
            </p:cNvPicPr>
            <p:nvPr/>
          </p:nvPicPr>
          <p:blipFill rotWithShape="1">
            <a:blip r:embed="rId3"/>
            <a:srcRect l="3603" r="4478" b="4228"/>
            <a:stretch/>
          </p:blipFill>
          <p:spPr>
            <a:xfrm>
              <a:off x="8817958" y="2438782"/>
              <a:ext cx="2176121" cy="1942718"/>
            </a:xfrm>
            <a:prstGeom prst="rect">
              <a:avLst/>
            </a:prstGeom>
          </p:spPr>
        </p:pic>
        <p:sp>
          <p:nvSpPr>
            <p:cNvPr id="11" name="Title 1">
              <a:extLst>
                <a:ext uri="{FF2B5EF4-FFF2-40B4-BE49-F238E27FC236}">
                  <a16:creationId xmlns:a16="http://schemas.microsoft.com/office/drawing/2014/main" id="{30CCD917-5FA7-916F-9AB2-44B67B2755CC}"/>
                </a:ext>
              </a:extLst>
            </p:cNvPr>
            <p:cNvSpPr txBox="1">
              <a:spLocks/>
            </p:cNvSpPr>
            <p:nvPr/>
          </p:nvSpPr>
          <p:spPr>
            <a:xfrm>
              <a:off x="8583789" y="4295775"/>
              <a:ext cx="2674762" cy="16308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1800" b="0">
                  <a:solidFill>
                    <a:schemeClr val="tx1">
                      <a:lumMod val="65000"/>
                      <a:lumOff val="35000"/>
                    </a:schemeClr>
                  </a:solidFill>
                </a:rPr>
                <a:t>Acrylic box that stores regolith simulant</a:t>
              </a:r>
            </a:p>
            <a:p>
              <a:pPr algn="ctr"/>
              <a:endParaRPr lang="en-US" sz="500" b="0">
                <a:solidFill>
                  <a:schemeClr val="tx1">
                    <a:lumMod val="65000"/>
                    <a:lumOff val="35000"/>
                  </a:schemeClr>
                </a:solidFill>
              </a:endParaRPr>
            </a:p>
            <a:p>
              <a:pPr algn="ctr"/>
              <a:endParaRPr lang="en-US" sz="500" b="0">
                <a:solidFill>
                  <a:schemeClr val="tx1">
                    <a:lumMod val="65000"/>
                    <a:lumOff val="35000"/>
                  </a:schemeClr>
                </a:solidFill>
              </a:endParaRPr>
            </a:p>
            <a:p>
              <a:pPr algn="ctr"/>
              <a:r>
                <a:rPr lang="en-US" sz="1800" b="0">
                  <a:solidFill>
                    <a:schemeClr val="tx1">
                      <a:lumMod val="65000"/>
                      <a:lumOff val="35000"/>
                    </a:schemeClr>
                  </a:solidFill>
                </a:rPr>
                <a:t>(25.4 x 25.4 x 25.4) cm</a:t>
              </a:r>
            </a:p>
            <a:p>
              <a:pPr algn="ctr"/>
              <a:r>
                <a:rPr lang="en-US" sz="1800">
                  <a:solidFill>
                    <a:schemeClr val="tx1">
                      <a:lumMod val="65000"/>
                      <a:lumOff val="35000"/>
                    </a:schemeClr>
                  </a:solidFill>
                </a:rPr>
                <a:t>(10 x 10 x 10) in</a:t>
              </a:r>
            </a:p>
            <a:p>
              <a:pPr algn="ctr"/>
              <a:r>
                <a:rPr lang="en-US" sz="1800" b="0">
                  <a:solidFill>
                    <a:schemeClr val="tx1">
                      <a:lumMod val="65000"/>
                      <a:lumOff val="35000"/>
                    </a:schemeClr>
                  </a:solidFill>
                </a:rPr>
                <a:t> </a:t>
              </a:r>
            </a:p>
          </p:txBody>
        </p:sp>
      </p:grpSp>
    </p:spTree>
    <p:extLst>
      <p:ext uri="{BB962C8B-B14F-4D97-AF65-F5344CB8AC3E}">
        <p14:creationId xmlns:p14="http://schemas.microsoft.com/office/powerpoint/2010/main" val="350159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82A342EE-7A0B-7544-93DF-7B69CA0055BF}"/>
              </a:ext>
            </a:extLst>
          </p:cNvPr>
          <p:cNvSpPr/>
          <p:nvPr/>
        </p:nvSpPr>
        <p:spPr>
          <a:xfrm>
            <a:off x="8607212" y="1666874"/>
            <a:ext cx="2584663" cy="3995679"/>
          </a:xfrm>
          <a:prstGeom prst="roundRect">
            <a:avLst>
              <a:gd name="adj" fmla="val 12223"/>
            </a:avLst>
          </a:prstGeom>
          <a:solidFill>
            <a:srgbClr val="FAFCFF"/>
          </a:solidFill>
          <a:ln w="28575">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E5D4D6-048D-4528-BD47-CB9706CF25DB}"/>
              </a:ext>
            </a:extLst>
          </p:cNvPr>
          <p:cNvSpPr>
            <a:spLocks noGrp="1"/>
          </p:cNvSpPr>
          <p:nvPr>
            <p:ph type="title"/>
          </p:nvPr>
        </p:nvSpPr>
        <p:spPr>
          <a:xfrm>
            <a:off x="838200" y="444319"/>
            <a:ext cx="6740525" cy="1222556"/>
          </a:xfrm>
        </p:spPr>
        <p:txBody>
          <a:bodyPr>
            <a:normAutofit/>
          </a:bodyPr>
          <a:lstStyle/>
          <a:p>
            <a:r>
              <a:rPr lang="en-US" sz="4000">
                <a:solidFill>
                  <a:schemeClr val="tx1">
                    <a:lumMod val="75000"/>
                    <a:lumOff val="25000"/>
                  </a:schemeClr>
                </a:solidFill>
              </a:rPr>
              <a:t>Regolith Displacement Test Assembly (RDTA)</a:t>
            </a:r>
          </a:p>
        </p:txBody>
      </p:sp>
      <p:sp>
        <p:nvSpPr>
          <p:cNvPr id="5" name="Slide Number Placeholder 4">
            <a:extLst>
              <a:ext uri="{FF2B5EF4-FFF2-40B4-BE49-F238E27FC236}">
                <a16:creationId xmlns:a16="http://schemas.microsoft.com/office/drawing/2014/main" id="{C5A99089-3217-6B04-C100-BB0E88785354}"/>
              </a:ext>
            </a:extLst>
          </p:cNvPr>
          <p:cNvSpPr>
            <a:spLocks noGrp="1"/>
          </p:cNvSpPr>
          <p:nvPr>
            <p:ph type="sldNum" sz="quarter" idx="4"/>
          </p:nvPr>
        </p:nvSpPr>
        <p:spPr/>
        <p:txBody>
          <a:bodyPr/>
          <a:lstStyle/>
          <a:p>
            <a:fld id="{6F1FABC0-072B-4F22-8F9B-95A9D10B0206}" type="slidenum">
              <a:rPr lang="en-US" smtClean="0"/>
              <a:pPr/>
              <a:t>22</a:t>
            </a:fld>
            <a:endParaRPr lang="en-US"/>
          </a:p>
        </p:txBody>
      </p:sp>
      <p:grpSp>
        <p:nvGrpSpPr>
          <p:cNvPr id="27" name="Group 26">
            <a:extLst>
              <a:ext uri="{FF2B5EF4-FFF2-40B4-BE49-F238E27FC236}">
                <a16:creationId xmlns:a16="http://schemas.microsoft.com/office/drawing/2014/main" id="{8507F539-EAF5-F9E3-C968-2B595D21DC0B}"/>
              </a:ext>
            </a:extLst>
          </p:cNvPr>
          <p:cNvGrpSpPr/>
          <p:nvPr/>
        </p:nvGrpSpPr>
        <p:grpSpPr>
          <a:xfrm>
            <a:off x="780442" y="1842190"/>
            <a:ext cx="3674270" cy="3878222"/>
            <a:chOff x="1278726" y="1856536"/>
            <a:chExt cx="3674270" cy="3878222"/>
          </a:xfrm>
        </p:grpSpPr>
        <p:sp>
          <p:nvSpPr>
            <p:cNvPr id="12" name="Title 1">
              <a:extLst>
                <a:ext uri="{FF2B5EF4-FFF2-40B4-BE49-F238E27FC236}">
                  <a16:creationId xmlns:a16="http://schemas.microsoft.com/office/drawing/2014/main" id="{4ED5A1C6-F6F6-FAF4-A50E-328F0545B066}"/>
                </a:ext>
              </a:extLst>
            </p:cNvPr>
            <p:cNvSpPr txBox="1">
              <a:spLocks/>
            </p:cNvSpPr>
            <p:nvPr/>
          </p:nvSpPr>
          <p:spPr>
            <a:xfrm>
              <a:off x="1278728" y="1856536"/>
              <a:ext cx="35599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Test Rig</a:t>
              </a:r>
            </a:p>
          </p:txBody>
        </p:sp>
        <p:sp>
          <p:nvSpPr>
            <p:cNvPr id="15" name="Title 1">
              <a:extLst>
                <a:ext uri="{FF2B5EF4-FFF2-40B4-BE49-F238E27FC236}">
                  <a16:creationId xmlns:a16="http://schemas.microsoft.com/office/drawing/2014/main" id="{1A5052CC-73E2-C386-5CA8-528BC3EBD551}"/>
                </a:ext>
              </a:extLst>
            </p:cNvPr>
            <p:cNvSpPr txBox="1">
              <a:spLocks/>
            </p:cNvSpPr>
            <p:nvPr/>
          </p:nvSpPr>
          <p:spPr>
            <a:xfrm>
              <a:off x="1278726" y="2980684"/>
              <a:ext cx="31408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Data Acquisition</a:t>
              </a:r>
            </a:p>
          </p:txBody>
        </p:sp>
        <p:sp>
          <p:nvSpPr>
            <p:cNvPr id="16" name="Title 1">
              <a:extLst>
                <a:ext uri="{FF2B5EF4-FFF2-40B4-BE49-F238E27FC236}">
                  <a16:creationId xmlns:a16="http://schemas.microsoft.com/office/drawing/2014/main" id="{5CAFF5A0-FDBA-371C-2CCF-79303D5E14BA}"/>
                </a:ext>
              </a:extLst>
            </p:cNvPr>
            <p:cNvSpPr txBox="1">
              <a:spLocks/>
            </p:cNvSpPr>
            <p:nvPr/>
          </p:nvSpPr>
          <p:spPr>
            <a:xfrm>
              <a:off x="1278726" y="5313980"/>
              <a:ext cx="31408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Plume Distribution</a:t>
              </a:r>
            </a:p>
          </p:txBody>
        </p:sp>
        <p:sp>
          <p:nvSpPr>
            <p:cNvPr id="17" name="Title 1">
              <a:extLst>
                <a:ext uri="{FF2B5EF4-FFF2-40B4-BE49-F238E27FC236}">
                  <a16:creationId xmlns:a16="http://schemas.microsoft.com/office/drawing/2014/main" id="{6D37D40C-9F37-3E42-34A6-D2BFF6F25073}"/>
                </a:ext>
              </a:extLst>
            </p:cNvPr>
            <p:cNvSpPr txBox="1">
              <a:spLocks/>
            </p:cNvSpPr>
            <p:nvPr/>
          </p:nvSpPr>
          <p:spPr>
            <a:xfrm>
              <a:off x="1278726" y="2415977"/>
              <a:ext cx="35599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Experimental Procedure</a:t>
              </a:r>
            </a:p>
          </p:txBody>
        </p:sp>
        <p:sp>
          <p:nvSpPr>
            <p:cNvPr id="18" name="Title 1">
              <a:extLst>
                <a:ext uri="{FF2B5EF4-FFF2-40B4-BE49-F238E27FC236}">
                  <a16:creationId xmlns:a16="http://schemas.microsoft.com/office/drawing/2014/main" id="{711A6D1C-BE6A-83CD-135B-0445FED1F736}"/>
                </a:ext>
              </a:extLst>
            </p:cNvPr>
            <p:cNvSpPr txBox="1">
              <a:spLocks/>
            </p:cNvSpPr>
            <p:nvPr/>
          </p:nvSpPr>
          <p:spPr>
            <a:xfrm>
              <a:off x="1278726" y="3543860"/>
              <a:ext cx="31408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Image Calibration</a:t>
              </a:r>
            </a:p>
          </p:txBody>
        </p:sp>
        <p:sp>
          <p:nvSpPr>
            <p:cNvPr id="19" name="Title 1">
              <a:extLst>
                <a:ext uri="{FF2B5EF4-FFF2-40B4-BE49-F238E27FC236}">
                  <a16:creationId xmlns:a16="http://schemas.microsoft.com/office/drawing/2014/main" id="{87D502E8-9C01-C0B9-3609-349DCAC342BD}"/>
                </a:ext>
              </a:extLst>
            </p:cNvPr>
            <p:cNvSpPr txBox="1">
              <a:spLocks/>
            </p:cNvSpPr>
            <p:nvPr/>
          </p:nvSpPr>
          <p:spPr>
            <a:xfrm>
              <a:off x="1278726" y="4143093"/>
              <a:ext cx="3674270"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Plume Profile Identifier</a:t>
              </a:r>
            </a:p>
          </p:txBody>
        </p:sp>
        <p:sp>
          <p:nvSpPr>
            <p:cNvPr id="20" name="Title 1">
              <a:extLst>
                <a:ext uri="{FF2B5EF4-FFF2-40B4-BE49-F238E27FC236}">
                  <a16:creationId xmlns:a16="http://schemas.microsoft.com/office/drawing/2014/main" id="{F0B7AE5F-0862-5E21-AAC4-D300A2731A4F}"/>
                </a:ext>
              </a:extLst>
            </p:cNvPr>
            <p:cNvSpPr txBox="1">
              <a:spLocks/>
            </p:cNvSpPr>
            <p:nvPr/>
          </p:nvSpPr>
          <p:spPr>
            <a:xfrm>
              <a:off x="1278726" y="4736426"/>
              <a:ext cx="3674270"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JPEG to Binary Image</a:t>
              </a:r>
            </a:p>
          </p:txBody>
        </p:sp>
      </p:grpSp>
      <p:grpSp>
        <p:nvGrpSpPr>
          <p:cNvPr id="13" name="Group 12">
            <a:extLst>
              <a:ext uri="{FF2B5EF4-FFF2-40B4-BE49-F238E27FC236}">
                <a16:creationId xmlns:a16="http://schemas.microsoft.com/office/drawing/2014/main" id="{D5D4B6AA-E7C4-CC35-0A9B-D0B1F1C17CDD}"/>
              </a:ext>
            </a:extLst>
          </p:cNvPr>
          <p:cNvGrpSpPr/>
          <p:nvPr/>
        </p:nvGrpSpPr>
        <p:grpSpPr>
          <a:xfrm>
            <a:off x="73214" y="1843029"/>
            <a:ext cx="4088598" cy="3877382"/>
            <a:chOff x="695323" y="1857375"/>
            <a:chExt cx="4088598" cy="3877382"/>
          </a:xfrm>
        </p:grpSpPr>
        <p:sp>
          <p:nvSpPr>
            <p:cNvPr id="7" name="Rectangle 6">
              <a:extLst>
                <a:ext uri="{FF2B5EF4-FFF2-40B4-BE49-F238E27FC236}">
                  <a16:creationId xmlns:a16="http://schemas.microsoft.com/office/drawing/2014/main" id="{EED91FB7-B073-1912-AC6B-0DDDDF0B7536}"/>
                </a:ext>
              </a:extLst>
            </p:cNvPr>
            <p:cNvSpPr/>
            <p:nvPr/>
          </p:nvSpPr>
          <p:spPr>
            <a:xfrm>
              <a:off x="1009650" y="2109788"/>
              <a:ext cx="152400" cy="3314700"/>
            </a:xfrm>
            <a:prstGeom prst="rect">
              <a:avLst/>
            </a:prstGeom>
            <a:solidFill>
              <a:schemeClr val="bg2">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B4E09F0-3531-9742-032A-E661C0558A9A}"/>
                </a:ext>
              </a:extLst>
            </p:cNvPr>
            <p:cNvSpPr/>
            <p:nvPr/>
          </p:nvSpPr>
          <p:spPr>
            <a:xfrm>
              <a:off x="914400" y="1857375"/>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7E84997-CD10-AB7C-4A5E-59325F975B62}"/>
                </a:ext>
              </a:extLst>
            </p:cNvPr>
            <p:cNvSpPr/>
            <p:nvPr/>
          </p:nvSpPr>
          <p:spPr>
            <a:xfrm>
              <a:off x="914400" y="5343525"/>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0E863F9-7FC5-257B-C4CA-782F18DF5E16}"/>
                </a:ext>
              </a:extLst>
            </p:cNvPr>
            <p:cNvSpPr/>
            <p:nvPr/>
          </p:nvSpPr>
          <p:spPr>
            <a:xfrm>
              <a:off x="914400" y="2420263"/>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26B7688-745E-488E-C78B-2CD331CFD29D}"/>
                </a:ext>
              </a:extLst>
            </p:cNvPr>
            <p:cNvSpPr/>
            <p:nvPr/>
          </p:nvSpPr>
          <p:spPr>
            <a:xfrm>
              <a:off x="914400" y="2991982"/>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5044349-149C-D417-E219-5E69F3EEE50C}"/>
                </a:ext>
              </a:extLst>
            </p:cNvPr>
            <p:cNvSpPr/>
            <p:nvPr/>
          </p:nvSpPr>
          <p:spPr>
            <a:xfrm>
              <a:off x="914400" y="3544096"/>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5BDD7F93-0300-7363-32E2-99181BA0E425}"/>
                </a:ext>
              </a:extLst>
            </p:cNvPr>
            <p:cNvSpPr/>
            <p:nvPr/>
          </p:nvSpPr>
          <p:spPr>
            <a:xfrm>
              <a:off x="914400" y="4154107"/>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A8801DD-FEF9-4506-F476-CA62556D5841}"/>
                </a:ext>
              </a:extLst>
            </p:cNvPr>
            <p:cNvSpPr/>
            <p:nvPr/>
          </p:nvSpPr>
          <p:spPr>
            <a:xfrm>
              <a:off x="914400" y="4744290"/>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56DB8A-F0CA-ED51-4627-8E3721492A95}"/>
                </a:ext>
              </a:extLst>
            </p:cNvPr>
            <p:cNvSpPr/>
            <p:nvPr/>
          </p:nvSpPr>
          <p:spPr>
            <a:xfrm rot="10800000" flipV="1">
              <a:off x="695323" y="2190750"/>
              <a:ext cx="4088598" cy="3544007"/>
            </a:xfrm>
            <a:prstGeom prst="rect">
              <a:avLst/>
            </a:prstGeom>
            <a:gradFill>
              <a:gsLst>
                <a:gs pos="95000">
                  <a:schemeClr val="bg1">
                    <a:alpha val="80000"/>
                  </a:schemeClr>
                </a:gs>
                <a:gs pos="10000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itle 1">
            <a:extLst>
              <a:ext uri="{FF2B5EF4-FFF2-40B4-BE49-F238E27FC236}">
                <a16:creationId xmlns:a16="http://schemas.microsoft.com/office/drawing/2014/main" id="{FB88C5F2-D0AD-29C2-9F10-78EBB9E2BAC2}"/>
              </a:ext>
            </a:extLst>
          </p:cNvPr>
          <p:cNvSpPr txBox="1">
            <a:spLocks/>
          </p:cNvSpPr>
          <p:nvPr/>
        </p:nvSpPr>
        <p:spPr>
          <a:xfrm>
            <a:off x="7098501" y="728453"/>
            <a:ext cx="2176121" cy="70565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4000" b="0">
                <a:solidFill>
                  <a:schemeClr val="bg2">
                    <a:lumMod val="75000"/>
                  </a:schemeClr>
                </a:solidFill>
              </a:rPr>
              <a:t>Test Rig</a:t>
            </a:r>
          </a:p>
        </p:txBody>
      </p:sp>
      <p:cxnSp>
        <p:nvCxnSpPr>
          <p:cNvPr id="24" name="Straight Connector 23">
            <a:extLst>
              <a:ext uri="{FF2B5EF4-FFF2-40B4-BE49-F238E27FC236}">
                <a16:creationId xmlns:a16="http://schemas.microsoft.com/office/drawing/2014/main" id="{45CEC2DD-E035-47C4-5321-5C28B455E8AC}"/>
              </a:ext>
            </a:extLst>
          </p:cNvPr>
          <p:cNvCxnSpPr/>
          <p:nvPr/>
        </p:nvCxnSpPr>
        <p:spPr>
          <a:xfrm>
            <a:off x="6794500" y="546293"/>
            <a:ext cx="0" cy="106997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5" name="Footer Placeholder 24">
            <a:extLst>
              <a:ext uri="{FF2B5EF4-FFF2-40B4-BE49-F238E27FC236}">
                <a16:creationId xmlns:a16="http://schemas.microsoft.com/office/drawing/2014/main" id="{BE4FAF3B-9944-35EC-9B4E-7C6EEE07FD89}"/>
              </a:ext>
            </a:extLst>
          </p:cNvPr>
          <p:cNvSpPr>
            <a:spLocks noGrp="1"/>
          </p:cNvSpPr>
          <p:nvPr>
            <p:ph type="ftr" sz="quarter" idx="3"/>
          </p:nvPr>
        </p:nvSpPr>
        <p:spPr/>
        <p:txBody>
          <a:bodyPr/>
          <a:lstStyle/>
          <a:p>
            <a:r>
              <a:rPr lang="en-US"/>
              <a:t>Andres Hernandez Chapa</a:t>
            </a:r>
          </a:p>
        </p:txBody>
      </p:sp>
      <p:pic>
        <p:nvPicPr>
          <p:cNvPr id="35" name="Picture 34">
            <a:extLst>
              <a:ext uri="{FF2B5EF4-FFF2-40B4-BE49-F238E27FC236}">
                <a16:creationId xmlns:a16="http://schemas.microsoft.com/office/drawing/2014/main" id="{F99A488D-3C43-C4EE-74F1-C3354EDF316D}"/>
              </a:ext>
            </a:extLst>
          </p:cNvPr>
          <p:cNvPicPr>
            <a:picLocks noChangeAspect="1"/>
          </p:cNvPicPr>
          <p:nvPr/>
        </p:nvPicPr>
        <p:blipFill rotWithShape="1">
          <a:blip r:embed="rId2"/>
          <a:srcRect t="2756" b="2677"/>
          <a:stretch/>
        </p:blipFill>
        <p:spPr>
          <a:xfrm>
            <a:off x="4901992" y="1768849"/>
            <a:ext cx="2388016" cy="3001414"/>
          </a:xfrm>
          <a:prstGeom prst="rect">
            <a:avLst/>
          </a:prstGeom>
        </p:spPr>
      </p:pic>
      <p:sp>
        <p:nvSpPr>
          <p:cNvPr id="40" name="Title 1">
            <a:extLst>
              <a:ext uri="{FF2B5EF4-FFF2-40B4-BE49-F238E27FC236}">
                <a16:creationId xmlns:a16="http://schemas.microsoft.com/office/drawing/2014/main" id="{84826B3E-8CFE-A4FE-EDF3-7F8F866FEB9B}"/>
              </a:ext>
            </a:extLst>
          </p:cNvPr>
          <p:cNvSpPr txBox="1">
            <a:spLocks/>
          </p:cNvSpPr>
          <p:nvPr/>
        </p:nvSpPr>
        <p:spPr>
          <a:xfrm>
            <a:off x="4161812" y="4948718"/>
            <a:ext cx="4114800" cy="112788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1800">
                <a:solidFill>
                  <a:schemeClr val="tx1">
                    <a:lumMod val="65000"/>
                    <a:lumOff val="35000"/>
                  </a:schemeClr>
                </a:solidFill>
              </a:rPr>
              <a:t>RDTA </a:t>
            </a:r>
            <a:r>
              <a:rPr lang="en-US" sz="1800" b="0">
                <a:solidFill>
                  <a:schemeClr val="tx1">
                    <a:lumMod val="65000"/>
                    <a:lumOff val="35000"/>
                  </a:schemeClr>
                </a:solidFill>
              </a:rPr>
              <a:t>is a controlled and consistent environment for analyzing penetration depth and regolith plume disturbance.</a:t>
            </a:r>
          </a:p>
          <a:p>
            <a:r>
              <a:rPr lang="en-US" sz="1800" b="0">
                <a:solidFill>
                  <a:schemeClr val="tx1">
                    <a:lumMod val="65000"/>
                    <a:lumOff val="35000"/>
                  </a:schemeClr>
                </a:solidFill>
              </a:rPr>
              <a:t> </a:t>
            </a:r>
          </a:p>
        </p:txBody>
      </p:sp>
      <p:sp>
        <p:nvSpPr>
          <p:cNvPr id="43" name="Rectangle: Rounded Corners 42">
            <a:extLst>
              <a:ext uri="{FF2B5EF4-FFF2-40B4-BE49-F238E27FC236}">
                <a16:creationId xmlns:a16="http://schemas.microsoft.com/office/drawing/2014/main" id="{4EB77AEA-FBBA-5F53-85D6-430D32C4ECC7}"/>
              </a:ext>
            </a:extLst>
          </p:cNvPr>
          <p:cNvSpPr/>
          <p:nvPr/>
        </p:nvSpPr>
        <p:spPr>
          <a:xfrm>
            <a:off x="8817958" y="1909281"/>
            <a:ext cx="2176121" cy="492350"/>
          </a:xfrm>
          <a:prstGeom prst="roundRect">
            <a:avLst>
              <a:gd name="adj" fmla="val 22916"/>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Arial" panose="020B0604020202020204" pitchFamily="34" charset="0"/>
                <a:cs typeface="Arial" panose="020B0604020202020204" pitchFamily="34" charset="0"/>
              </a:rPr>
              <a:t>Support and Guide</a:t>
            </a:r>
          </a:p>
        </p:txBody>
      </p:sp>
      <p:sp>
        <p:nvSpPr>
          <p:cNvPr id="11" name="Title 1">
            <a:extLst>
              <a:ext uri="{FF2B5EF4-FFF2-40B4-BE49-F238E27FC236}">
                <a16:creationId xmlns:a16="http://schemas.microsoft.com/office/drawing/2014/main" id="{30CCD917-5FA7-916F-9AB2-44B67B2755CC}"/>
              </a:ext>
            </a:extLst>
          </p:cNvPr>
          <p:cNvSpPr txBox="1">
            <a:spLocks/>
          </p:cNvSpPr>
          <p:nvPr/>
        </p:nvSpPr>
        <p:spPr>
          <a:xfrm>
            <a:off x="8673888" y="3694074"/>
            <a:ext cx="2584662" cy="2132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marL="285750" indent="-285750">
              <a:buFont typeface="Arial" panose="020B0604020202020204" pitchFamily="34" charset="0"/>
              <a:buChar char="•"/>
            </a:pPr>
            <a:r>
              <a:rPr lang="en-US" sz="1800" b="0">
                <a:solidFill>
                  <a:schemeClr val="tx1">
                    <a:lumMod val="65000"/>
                    <a:lumOff val="35000"/>
                  </a:schemeClr>
                </a:solidFill>
              </a:rPr>
              <a:t>Keeps dropping device in place</a:t>
            </a:r>
          </a:p>
          <a:p>
            <a:pPr marL="285750" indent="-285750">
              <a:buFont typeface="Arial" panose="020B0604020202020204" pitchFamily="34" charset="0"/>
              <a:buChar char="•"/>
            </a:pPr>
            <a:endParaRPr lang="en-US" sz="300" b="0">
              <a:solidFill>
                <a:schemeClr val="tx1">
                  <a:lumMod val="65000"/>
                  <a:lumOff val="35000"/>
                </a:schemeClr>
              </a:solidFill>
            </a:endParaRPr>
          </a:p>
          <a:p>
            <a:pPr marL="285750" indent="-285750">
              <a:buFont typeface="Arial" panose="020B0604020202020204" pitchFamily="34" charset="0"/>
              <a:buChar char="•"/>
            </a:pPr>
            <a:r>
              <a:rPr lang="en-US" sz="1800" b="0">
                <a:solidFill>
                  <a:schemeClr val="tx1">
                    <a:lumMod val="65000"/>
                    <a:lumOff val="35000"/>
                  </a:schemeClr>
                </a:solidFill>
              </a:rPr>
              <a:t>Holds release pin</a:t>
            </a:r>
          </a:p>
          <a:p>
            <a:pPr marL="285750" indent="-285750">
              <a:buFont typeface="Arial" panose="020B0604020202020204" pitchFamily="34" charset="0"/>
              <a:buChar char="•"/>
            </a:pPr>
            <a:endParaRPr lang="en-US" sz="300" b="0">
              <a:solidFill>
                <a:schemeClr val="tx1">
                  <a:lumMod val="65000"/>
                  <a:lumOff val="35000"/>
                </a:schemeClr>
              </a:solidFill>
            </a:endParaRPr>
          </a:p>
          <a:p>
            <a:pPr marL="285750" indent="-285750">
              <a:buFont typeface="Arial" panose="020B0604020202020204" pitchFamily="34" charset="0"/>
              <a:buChar char="•"/>
            </a:pPr>
            <a:r>
              <a:rPr lang="en-US" sz="1800" b="0">
                <a:solidFill>
                  <a:schemeClr val="tx1">
                    <a:lumMod val="65000"/>
                    <a:lumOff val="35000"/>
                  </a:schemeClr>
                </a:solidFill>
              </a:rPr>
              <a:t>Attaches to the Regolith Container </a:t>
            </a:r>
          </a:p>
        </p:txBody>
      </p:sp>
      <p:sp>
        <p:nvSpPr>
          <p:cNvPr id="14" name="Rectangle: Rounded Corners 13">
            <a:extLst>
              <a:ext uri="{FF2B5EF4-FFF2-40B4-BE49-F238E27FC236}">
                <a16:creationId xmlns:a16="http://schemas.microsoft.com/office/drawing/2014/main" id="{7EC15361-BB45-CE77-4E57-B60C4FD54DB0}"/>
              </a:ext>
            </a:extLst>
          </p:cNvPr>
          <p:cNvSpPr/>
          <p:nvPr/>
        </p:nvSpPr>
        <p:spPr>
          <a:xfrm>
            <a:off x="5368897" y="2822410"/>
            <a:ext cx="1508153" cy="1040716"/>
          </a:xfrm>
          <a:prstGeom prst="roundRect">
            <a:avLst>
              <a:gd name="adj" fmla="val 12223"/>
            </a:avLst>
          </a:prstGeom>
          <a:noFill/>
          <a:ln w="28575">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E5D49D2D-787E-B7B7-D8DE-51F22DEA8F05}"/>
              </a:ext>
            </a:extLst>
          </p:cNvPr>
          <p:cNvPicPr>
            <a:picLocks noChangeAspect="1"/>
          </p:cNvPicPr>
          <p:nvPr/>
        </p:nvPicPr>
        <p:blipFill>
          <a:blip r:embed="rId3"/>
          <a:stretch>
            <a:fillRect/>
          </a:stretch>
        </p:blipFill>
        <p:spPr>
          <a:xfrm>
            <a:off x="8798281" y="2495255"/>
            <a:ext cx="2195798" cy="1425020"/>
          </a:xfrm>
          <a:prstGeom prst="rect">
            <a:avLst/>
          </a:prstGeom>
        </p:spPr>
      </p:pic>
    </p:spTree>
    <p:extLst>
      <p:ext uri="{BB962C8B-B14F-4D97-AF65-F5344CB8AC3E}">
        <p14:creationId xmlns:p14="http://schemas.microsoft.com/office/powerpoint/2010/main" val="388746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82A342EE-7A0B-7544-93DF-7B69CA0055BF}"/>
              </a:ext>
            </a:extLst>
          </p:cNvPr>
          <p:cNvSpPr/>
          <p:nvPr/>
        </p:nvSpPr>
        <p:spPr>
          <a:xfrm>
            <a:off x="8607212" y="1666874"/>
            <a:ext cx="2584663" cy="3995679"/>
          </a:xfrm>
          <a:prstGeom prst="roundRect">
            <a:avLst>
              <a:gd name="adj" fmla="val 12223"/>
            </a:avLst>
          </a:prstGeom>
          <a:solidFill>
            <a:srgbClr val="FAFCFF"/>
          </a:solidFill>
          <a:ln w="28575">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E5D4D6-048D-4528-BD47-CB9706CF25DB}"/>
              </a:ext>
            </a:extLst>
          </p:cNvPr>
          <p:cNvSpPr>
            <a:spLocks noGrp="1"/>
          </p:cNvSpPr>
          <p:nvPr>
            <p:ph type="title"/>
          </p:nvPr>
        </p:nvSpPr>
        <p:spPr>
          <a:xfrm>
            <a:off x="838200" y="444319"/>
            <a:ext cx="6740525" cy="1222556"/>
          </a:xfrm>
        </p:spPr>
        <p:txBody>
          <a:bodyPr>
            <a:normAutofit/>
          </a:bodyPr>
          <a:lstStyle/>
          <a:p>
            <a:r>
              <a:rPr lang="en-US" sz="4000">
                <a:solidFill>
                  <a:schemeClr val="tx1">
                    <a:lumMod val="75000"/>
                    <a:lumOff val="25000"/>
                  </a:schemeClr>
                </a:solidFill>
              </a:rPr>
              <a:t>Regolith Displacement Test Assembly (RDTA)</a:t>
            </a:r>
          </a:p>
        </p:txBody>
      </p:sp>
      <p:sp>
        <p:nvSpPr>
          <p:cNvPr id="5" name="Slide Number Placeholder 4">
            <a:extLst>
              <a:ext uri="{FF2B5EF4-FFF2-40B4-BE49-F238E27FC236}">
                <a16:creationId xmlns:a16="http://schemas.microsoft.com/office/drawing/2014/main" id="{C5A99089-3217-6B04-C100-BB0E88785354}"/>
              </a:ext>
            </a:extLst>
          </p:cNvPr>
          <p:cNvSpPr>
            <a:spLocks noGrp="1"/>
          </p:cNvSpPr>
          <p:nvPr>
            <p:ph type="sldNum" sz="quarter" idx="4"/>
          </p:nvPr>
        </p:nvSpPr>
        <p:spPr/>
        <p:txBody>
          <a:bodyPr/>
          <a:lstStyle/>
          <a:p>
            <a:fld id="{6F1FABC0-072B-4F22-8F9B-95A9D10B0206}" type="slidenum">
              <a:rPr lang="en-US" smtClean="0"/>
              <a:pPr/>
              <a:t>23</a:t>
            </a:fld>
            <a:endParaRPr lang="en-US"/>
          </a:p>
        </p:txBody>
      </p:sp>
      <p:grpSp>
        <p:nvGrpSpPr>
          <p:cNvPr id="27" name="Group 26">
            <a:extLst>
              <a:ext uri="{FF2B5EF4-FFF2-40B4-BE49-F238E27FC236}">
                <a16:creationId xmlns:a16="http://schemas.microsoft.com/office/drawing/2014/main" id="{8507F539-EAF5-F9E3-C968-2B595D21DC0B}"/>
              </a:ext>
            </a:extLst>
          </p:cNvPr>
          <p:cNvGrpSpPr/>
          <p:nvPr/>
        </p:nvGrpSpPr>
        <p:grpSpPr>
          <a:xfrm>
            <a:off x="780442" y="1842190"/>
            <a:ext cx="3674270" cy="3878222"/>
            <a:chOff x="1278726" y="1856536"/>
            <a:chExt cx="3674270" cy="3878222"/>
          </a:xfrm>
        </p:grpSpPr>
        <p:sp>
          <p:nvSpPr>
            <p:cNvPr id="12" name="Title 1">
              <a:extLst>
                <a:ext uri="{FF2B5EF4-FFF2-40B4-BE49-F238E27FC236}">
                  <a16:creationId xmlns:a16="http://schemas.microsoft.com/office/drawing/2014/main" id="{4ED5A1C6-F6F6-FAF4-A50E-328F0545B066}"/>
                </a:ext>
              </a:extLst>
            </p:cNvPr>
            <p:cNvSpPr txBox="1">
              <a:spLocks/>
            </p:cNvSpPr>
            <p:nvPr/>
          </p:nvSpPr>
          <p:spPr>
            <a:xfrm>
              <a:off x="1278728" y="1856536"/>
              <a:ext cx="35599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Test Rig</a:t>
              </a:r>
            </a:p>
          </p:txBody>
        </p:sp>
        <p:sp>
          <p:nvSpPr>
            <p:cNvPr id="15" name="Title 1">
              <a:extLst>
                <a:ext uri="{FF2B5EF4-FFF2-40B4-BE49-F238E27FC236}">
                  <a16:creationId xmlns:a16="http://schemas.microsoft.com/office/drawing/2014/main" id="{1A5052CC-73E2-C386-5CA8-528BC3EBD551}"/>
                </a:ext>
              </a:extLst>
            </p:cNvPr>
            <p:cNvSpPr txBox="1">
              <a:spLocks/>
            </p:cNvSpPr>
            <p:nvPr/>
          </p:nvSpPr>
          <p:spPr>
            <a:xfrm>
              <a:off x="1278726" y="2980684"/>
              <a:ext cx="31408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Data Acquisition</a:t>
              </a:r>
            </a:p>
          </p:txBody>
        </p:sp>
        <p:sp>
          <p:nvSpPr>
            <p:cNvPr id="16" name="Title 1">
              <a:extLst>
                <a:ext uri="{FF2B5EF4-FFF2-40B4-BE49-F238E27FC236}">
                  <a16:creationId xmlns:a16="http://schemas.microsoft.com/office/drawing/2014/main" id="{5CAFF5A0-FDBA-371C-2CCF-79303D5E14BA}"/>
                </a:ext>
              </a:extLst>
            </p:cNvPr>
            <p:cNvSpPr txBox="1">
              <a:spLocks/>
            </p:cNvSpPr>
            <p:nvPr/>
          </p:nvSpPr>
          <p:spPr>
            <a:xfrm>
              <a:off x="1278726" y="5313980"/>
              <a:ext cx="31408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Plume Distribution</a:t>
              </a:r>
            </a:p>
          </p:txBody>
        </p:sp>
        <p:sp>
          <p:nvSpPr>
            <p:cNvPr id="17" name="Title 1">
              <a:extLst>
                <a:ext uri="{FF2B5EF4-FFF2-40B4-BE49-F238E27FC236}">
                  <a16:creationId xmlns:a16="http://schemas.microsoft.com/office/drawing/2014/main" id="{6D37D40C-9F37-3E42-34A6-D2BFF6F25073}"/>
                </a:ext>
              </a:extLst>
            </p:cNvPr>
            <p:cNvSpPr txBox="1">
              <a:spLocks/>
            </p:cNvSpPr>
            <p:nvPr/>
          </p:nvSpPr>
          <p:spPr>
            <a:xfrm>
              <a:off x="1278726" y="2415977"/>
              <a:ext cx="35599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Experimental Procedure</a:t>
              </a:r>
            </a:p>
          </p:txBody>
        </p:sp>
        <p:sp>
          <p:nvSpPr>
            <p:cNvPr id="18" name="Title 1">
              <a:extLst>
                <a:ext uri="{FF2B5EF4-FFF2-40B4-BE49-F238E27FC236}">
                  <a16:creationId xmlns:a16="http://schemas.microsoft.com/office/drawing/2014/main" id="{711A6D1C-BE6A-83CD-135B-0445FED1F736}"/>
                </a:ext>
              </a:extLst>
            </p:cNvPr>
            <p:cNvSpPr txBox="1">
              <a:spLocks/>
            </p:cNvSpPr>
            <p:nvPr/>
          </p:nvSpPr>
          <p:spPr>
            <a:xfrm>
              <a:off x="1278726" y="3543860"/>
              <a:ext cx="31408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Image Calibration</a:t>
              </a:r>
            </a:p>
          </p:txBody>
        </p:sp>
        <p:sp>
          <p:nvSpPr>
            <p:cNvPr id="19" name="Title 1">
              <a:extLst>
                <a:ext uri="{FF2B5EF4-FFF2-40B4-BE49-F238E27FC236}">
                  <a16:creationId xmlns:a16="http://schemas.microsoft.com/office/drawing/2014/main" id="{87D502E8-9C01-C0B9-3609-349DCAC342BD}"/>
                </a:ext>
              </a:extLst>
            </p:cNvPr>
            <p:cNvSpPr txBox="1">
              <a:spLocks/>
            </p:cNvSpPr>
            <p:nvPr/>
          </p:nvSpPr>
          <p:spPr>
            <a:xfrm>
              <a:off x="1278726" y="4143093"/>
              <a:ext cx="3674270"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Plume Profile Identifier</a:t>
              </a:r>
            </a:p>
          </p:txBody>
        </p:sp>
        <p:sp>
          <p:nvSpPr>
            <p:cNvPr id="20" name="Title 1">
              <a:extLst>
                <a:ext uri="{FF2B5EF4-FFF2-40B4-BE49-F238E27FC236}">
                  <a16:creationId xmlns:a16="http://schemas.microsoft.com/office/drawing/2014/main" id="{F0B7AE5F-0862-5E21-AAC4-D300A2731A4F}"/>
                </a:ext>
              </a:extLst>
            </p:cNvPr>
            <p:cNvSpPr txBox="1">
              <a:spLocks/>
            </p:cNvSpPr>
            <p:nvPr/>
          </p:nvSpPr>
          <p:spPr>
            <a:xfrm>
              <a:off x="1278726" y="4736426"/>
              <a:ext cx="3674270"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JPEG to Binary Image</a:t>
              </a:r>
            </a:p>
          </p:txBody>
        </p:sp>
      </p:grpSp>
      <p:grpSp>
        <p:nvGrpSpPr>
          <p:cNvPr id="13" name="Group 12">
            <a:extLst>
              <a:ext uri="{FF2B5EF4-FFF2-40B4-BE49-F238E27FC236}">
                <a16:creationId xmlns:a16="http://schemas.microsoft.com/office/drawing/2014/main" id="{D5D4B6AA-E7C4-CC35-0A9B-D0B1F1C17CDD}"/>
              </a:ext>
            </a:extLst>
          </p:cNvPr>
          <p:cNvGrpSpPr/>
          <p:nvPr/>
        </p:nvGrpSpPr>
        <p:grpSpPr>
          <a:xfrm>
            <a:off x="73211" y="1843029"/>
            <a:ext cx="3890804" cy="3877382"/>
            <a:chOff x="695320" y="1857375"/>
            <a:chExt cx="3890804" cy="3877382"/>
          </a:xfrm>
        </p:grpSpPr>
        <p:sp>
          <p:nvSpPr>
            <p:cNvPr id="7" name="Rectangle 6">
              <a:extLst>
                <a:ext uri="{FF2B5EF4-FFF2-40B4-BE49-F238E27FC236}">
                  <a16:creationId xmlns:a16="http://schemas.microsoft.com/office/drawing/2014/main" id="{EED91FB7-B073-1912-AC6B-0DDDDF0B7536}"/>
                </a:ext>
              </a:extLst>
            </p:cNvPr>
            <p:cNvSpPr/>
            <p:nvPr/>
          </p:nvSpPr>
          <p:spPr>
            <a:xfrm>
              <a:off x="1009650" y="2109788"/>
              <a:ext cx="152400" cy="3314700"/>
            </a:xfrm>
            <a:prstGeom prst="rect">
              <a:avLst/>
            </a:prstGeom>
            <a:solidFill>
              <a:schemeClr val="bg2">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B4E09F0-3531-9742-032A-E661C0558A9A}"/>
                </a:ext>
              </a:extLst>
            </p:cNvPr>
            <p:cNvSpPr/>
            <p:nvPr/>
          </p:nvSpPr>
          <p:spPr>
            <a:xfrm>
              <a:off x="914400" y="1857375"/>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7E84997-CD10-AB7C-4A5E-59325F975B62}"/>
                </a:ext>
              </a:extLst>
            </p:cNvPr>
            <p:cNvSpPr/>
            <p:nvPr/>
          </p:nvSpPr>
          <p:spPr>
            <a:xfrm>
              <a:off x="914400" y="5343525"/>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0E863F9-7FC5-257B-C4CA-782F18DF5E16}"/>
                </a:ext>
              </a:extLst>
            </p:cNvPr>
            <p:cNvSpPr/>
            <p:nvPr/>
          </p:nvSpPr>
          <p:spPr>
            <a:xfrm>
              <a:off x="914400" y="2420263"/>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26B7688-745E-488E-C78B-2CD331CFD29D}"/>
                </a:ext>
              </a:extLst>
            </p:cNvPr>
            <p:cNvSpPr/>
            <p:nvPr/>
          </p:nvSpPr>
          <p:spPr>
            <a:xfrm>
              <a:off x="914400" y="2991982"/>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5044349-149C-D417-E219-5E69F3EEE50C}"/>
                </a:ext>
              </a:extLst>
            </p:cNvPr>
            <p:cNvSpPr/>
            <p:nvPr/>
          </p:nvSpPr>
          <p:spPr>
            <a:xfrm>
              <a:off x="914400" y="3544096"/>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5BDD7F93-0300-7363-32E2-99181BA0E425}"/>
                </a:ext>
              </a:extLst>
            </p:cNvPr>
            <p:cNvSpPr/>
            <p:nvPr/>
          </p:nvSpPr>
          <p:spPr>
            <a:xfrm>
              <a:off x="914400" y="4154107"/>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A8801DD-FEF9-4506-F476-CA62556D5841}"/>
                </a:ext>
              </a:extLst>
            </p:cNvPr>
            <p:cNvSpPr/>
            <p:nvPr/>
          </p:nvSpPr>
          <p:spPr>
            <a:xfrm>
              <a:off x="914400" y="4744290"/>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56DB8A-F0CA-ED51-4627-8E3721492A95}"/>
                </a:ext>
              </a:extLst>
            </p:cNvPr>
            <p:cNvSpPr/>
            <p:nvPr/>
          </p:nvSpPr>
          <p:spPr>
            <a:xfrm rot="10800000" flipV="1">
              <a:off x="695320" y="2190750"/>
              <a:ext cx="3890804" cy="3544007"/>
            </a:xfrm>
            <a:prstGeom prst="rect">
              <a:avLst/>
            </a:prstGeom>
            <a:gradFill>
              <a:gsLst>
                <a:gs pos="95000">
                  <a:schemeClr val="bg1">
                    <a:alpha val="80000"/>
                  </a:schemeClr>
                </a:gs>
                <a:gs pos="10000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itle 1">
            <a:extLst>
              <a:ext uri="{FF2B5EF4-FFF2-40B4-BE49-F238E27FC236}">
                <a16:creationId xmlns:a16="http://schemas.microsoft.com/office/drawing/2014/main" id="{FB88C5F2-D0AD-29C2-9F10-78EBB9E2BAC2}"/>
              </a:ext>
            </a:extLst>
          </p:cNvPr>
          <p:cNvSpPr txBox="1">
            <a:spLocks/>
          </p:cNvSpPr>
          <p:nvPr/>
        </p:nvSpPr>
        <p:spPr>
          <a:xfrm>
            <a:off x="7098501" y="728453"/>
            <a:ext cx="2176121" cy="70565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4000" b="0">
                <a:solidFill>
                  <a:schemeClr val="bg2">
                    <a:lumMod val="75000"/>
                  </a:schemeClr>
                </a:solidFill>
              </a:rPr>
              <a:t>Test Rig</a:t>
            </a:r>
          </a:p>
        </p:txBody>
      </p:sp>
      <p:cxnSp>
        <p:nvCxnSpPr>
          <p:cNvPr id="24" name="Straight Connector 23">
            <a:extLst>
              <a:ext uri="{FF2B5EF4-FFF2-40B4-BE49-F238E27FC236}">
                <a16:creationId xmlns:a16="http://schemas.microsoft.com/office/drawing/2014/main" id="{45CEC2DD-E035-47C4-5321-5C28B455E8AC}"/>
              </a:ext>
            </a:extLst>
          </p:cNvPr>
          <p:cNvCxnSpPr/>
          <p:nvPr/>
        </p:nvCxnSpPr>
        <p:spPr>
          <a:xfrm>
            <a:off x="6794500" y="546293"/>
            <a:ext cx="0" cy="106997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5" name="Footer Placeholder 24">
            <a:extLst>
              <a:ext uri="{FF2B5EF4-FFF2-40B4-BE49-F238E27FC236}">
                <a16:creationId xmlns:a16="http://schemas.microsoft.com/office/drawing/2014/main" id="{BE4FAF3B-9944-35EC-9B4E-7C6EEE07FD89}"/>
              </a:ext>
            </a:extLst>
          </p:cNvPr>
          <p:cNvSpPr>
            <a:spLocks noGrp="1"/>
          </p:cNvSpPr>
          <p:nvPr>
            <p:ph type="ftr" sz="quarter" idx="3"/>
          </p:nvPr>
        </p:nvSpPr>
        <p:spPr/>
        <p:txBody>
          <a:bodyPr/>
          <a:lstStyle/>
          <a:p>
            <a:r>
              <a:rPr lang="en-US"/>
              <a:t>Andres Hernandez Chapa</a:t>
            </a:r>
          </a:p>
        </p:txBody>
      </p:sp>
      <p:pic>
        <p:nvPicPr>
          <p:cNvPr id="35" name="Picture 34">
            <a:extLst>
              <a:ext uri="{FF2B5EF4-FFF2-40B4-BE49-F238E27FC236}">
                <a16:creationId xmlns:a16="http://schemas.microsoft.com/office/drawing/2014/main" id="{F99A488D-3C43-C4EE-74F1-C3354EDF316D}"/>
              </a:ext>
            </a:extLst>
          </p:cNvPr>
          <p:cNvPicPr>
            <a:picLocks noChangeAspect="1"/>
          </p:cNvPicPr>
          <p:nvPr/>
        </p:nvPicPr>
        <p:blipFill rotWithShape="1">
          <a:blip r:embed="rId2"/>
          <a:srcRect t="2756" b="2677"/>
          <a:stretch/>
        </p:blipFill>
        <p:spPr>
          <a:xfrm>
            <a:off x="4901992" y="1768849"/>
            <a:ext cx="2388016" cy="3001414"/>
          </a:xfrm>
          <a:prstGeom prst="rect">
            <a:avLst/>
          </a:prstGeom>
        </p:spPr>
      </p:pic>
      <p:sp>
        <p:nvSpPr>
          <p:cNvPr id="40" name="Title 1">
            <a:extLst>
              <a:ext uri="{FF2B5EF4-FFF2-40B4-BE49-F238E27FC236}">
                <a16:creationId xmlns:a16="http://schemas.microsoft.com/office/drawing/2014/main" id="{84826B3E-8CFE-A4FE-EDF3-7F8F866FEB9B}"/>
              </a:ext>
            </a:extLst>
          </p:cNvPr>
          <p:cNvSpPr txBox="1">
            <a:spLocks/>
          </p:cNvSpPr>
          <p:nvPr/>
        </p:nvSpPr>
        <p:spPr>
          <a:xfrm>
            <a:off x="4161812" y="4948718"/>
            <a:ext cx="4114800" cy="112788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1800">
                <a:solidFill>
                  <a:schemeClr val="tx1">
                    <a:lumMod val="65000"/>
                    <a:lumOff val="35000"/>
                  </a:schemeClr>
                </a:solidFill>
              </a:rPr>
              <a:t>RDTA </a:t>
            </a:r>
            <a:r>
              <a:rPr lang="en-US" sz="1800" b="0">
                <a:solidFill>
                  <a:schemeClr val="tx1">
                    <a:lumMod val="65000"/>
                    <a:lumOff val="35000"/>
                  </a:schemeClr>
                </a:solidFill>
              </a:rPr>
              <a:t>is a controlled and consistent environment for analyzing penetration depth and regolith plume disturbance.</a:t>
            </a:r>
          </a:p>
          <a:p>
            <a:r>
              <a:rPr lang="en-US" sz="1800" b="0">
                <a:solidFill>
                  <a:schemeClr val="tx1">
                    <a:lumMod val="65000"/>
                    <a:lumOff val="35000"/>
                  </a:schemeClr>
                </a:solidFill>
              </a:rPr>
              <a:t> </a:t>
            </a:r>
          </a:p>
        </p:txBody>
      </p:sp>
      <p:sp>
        <p:nvSpPr>
          <p:cNvPr id="43" name="Rectangle: Rounded Corners 42">
            <a:extLst>
              <a:ext uri="{FF2B5EF4-FFF2-40B4-BE49-F238E27FC236}">
                <a16:creationId xmlns:a16="http://schemas.microsoft.com/office/drawing/2014/main" id="{4EB77AEA-FBBA-5F53-85D6-430D32C4ECC7}"/>
              </a:ext>
            </a:extLst>
          </p:cNvPr>
          <p:cNvSpPr/>
          <p:nvPr/>
        </p:nvSpPr>
        <p:spPr>
          <a:xfrm>
            <a:off x="8817958" y="1909281"/>
            <a:ext cx="2176121" cy="492350"/>
          </a:xfrm>
          <a:prstGeom prst="roundRect">
            <a:avLst>
              <a:gd name="adj" fmla="val 22916"/>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Arial" panose="020B0604020202020204" pitchFamily="34" charset="0"/>
                <a:cs typeface="Arial" panose="020B0604020202020204" pitchFamily="34" charset="0"/>
              </a:rPr>
              <a:t>Dropping Device</a:t>
            </a:r>
          </a:p>
        </p:txBody>
      </p:sp>
      <p:sp>
        <p:nvSpPr>
          <p:cNvPr id="14" name="Rectangle: Rounded Corners 13">
            <a:extLst>
              <a:ext uri="{FF2B5EF4-FFF2-40B4-BE49-F238E27FC236}">
                <a16:creationId xmlns:a16="http://schemas.microsoft.com/office/drawing/2014/main" id="{7EC15361-BB45-CE77-4E57-B60C4FD54DB0}"/>
              </a:ext>
            </a:extLst>
          </p:cNvPr>
          <p:cNvSpPr/>
          <p:nvPr/>
        </p:nvSpPr>
        <p:spPr>
          <a:xfrm>
            <a:off x="5962650" y="1768850"/>
            <a:ext cx="314325" cy="1760664"/>
          </a:xfrm>
          <a:prstGeom prst="roundRect">
            <a:avLst>
              <a:gd name="adj" fmla="val 12223"/>
            </a:avLst>
          </a:prstGeom>
          <a:noFill/>
          <a:ln w="28575">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02D30F00-86BA-8208-471B-BB66654D3155}"/>
              </a:ext>
            </a:extLst>
          </p:cNvPr>
          <p:cNvSpPr txBox="1">
            <a:spLocks/>
          </p:cNvSpPr>
          <p:nvPr/>
        </p:nvSpPr>
        <p:spPr>
          <a:xfrm>
            <a:off x="8766895" y="4915623"/>
            <a:ext cx="1576627" cy="63987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1800">
                <a:solidFill>
                  <a:schemeClr val="tx1">
                    <a:lumMod val="65000"/>
                    <a:lumOff val="35000"/>
                  </a:schemeClr>
                </a:solidFill>
              </a:rPr>
              <a:t>Foot</a:t>
            </a:r>
          </a:p>
          <a:p>
            <a:r>
              <a:rPr lang="en-US" sz="1800">
                <a:solidFill>
                  <a:schemeClr val="tx1">
                    <a:lumMod val="65000"/>
                    <a:lumOff val="35000"/>
                  </a:schemeClr>
                </a:solidFill>
              </a:rPr>
              <a:t>Connector</a:t>
            </a:r>
            <a:endParaRPr lang="en-US" sz="1800" b="0">
              <a:solidFill>
                <a:schemeClr val="tx1">
                  <a:lumMod val="65000"/>
                  <a:lumOff val="35000"/>
                </a:schemeClr>
              </a:solidFill>
            </a:endParaRPr>
          </a:p>
        </p:txBody>
      </p:sp>
      <p:sp>
        <p:nvSpPr>
          <p:cNvPr id="21" name="Title 1">
            <a:extLst>
              <a:ext uri="{FF2B5EF4-FFF2-40B4-BE49-F238E27FC236}">
                <a16:creationId xmlns:a16="http://schemas.microsoft.com/office/drawing/2014/main" id="{0C8198BC-A1FF-716A-F0BE-89E62C8C8B85}"/>
              </a:ext>
            </a:extLst>
          </p:cNvPr>
          <p:cNvSpPr txBox="1">
            <a:spLocks/>
          </p:cNvSpPr>
          <p:nvPr/>
        </p:nvSpPr>
        <p:spPr>
          <a:xfrm>
            <a:off x="8772098" y="4066463"/>
            <a:ext cx="1878617" cy="63987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1800">
                <a:solidFill>
                  <a:schemeClr val="tx1">
                    <a:lumMod val="65000"/>
                    <a:lumOff val="35000"/>
                  </a:schemeClr>
                </a:solidFill>
              </a:rPr>
              <a:t>Release</a:t>
            </a:r>
          </a:p>
          <a:p>
            <a:r>
              <a:rPr lang="en-US" sz="1800">
                <a:solidFill>
                  <a:schemeClr val="tx1">
                    <a:lumMod val="65000"/>
                    <a:lumOff val="35000"/>
                  </a:schemeClr>
                </a:solidFill>
              </a:rPr>
              <a:t>Hole</a:t>
            </a:r>
            <a:endParaRPr lang="en-US" sz="1800" b="0">
              <a:solidFill>
                <a:schemeClr val="tx1">
                  <a:lumMod val="65000"/>
                  <a:lumOff val="35000"/>
                </a:schemeClr>
              </a:solidFill>
            </a:endParaRPr>
          </a:p>
        </p:txBody>
      </p:sp>
      <p:sp>
        <p:nvSpPr>
          <p:cNvPr id="22" name="Title 1">
            <a:extLst>
              <a:ext uri="{FF2B5EF4-FFF2-40B4-BE49-F238E27FC236}">
                <a16:creationId xmlns:a16="http://schemas.microsoft.com/office/drawing/2014/main" id="{275AAF3D-1E20-D41A-6435-08D2812BEA86}"/>
              </a:ext>
            </a:extLst>
          </p:cNvPr>
          <p:cNvSpPr txBox="1">
            <a:spLocks/>
          </p:cNvSpPr>
          <p:nvPr/>
        </p:nvSpPr>
        <p:spPr>
          <a:xfrm>
            <a:off x="8766895" y="3029002"/>
            <a:ext cx="1719110" cy="60342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1800">
                <a:solidFill>
                  <a:schemeClr val="tx1">
                    <a:lumMod val="65000"/>
                    <a:lumOff val="35000"/>
                  </a:schemeClr>
                </a:solidFill>
              </a:rPr>
              <a:t>Dropping</a:t>
            </a:r>
          </a:p>
          <a:p>
            <a:r>
              <a:rPr lang="en-US" sz="1800">
                <a:solidFill>
                  <a:schemeClr val="tx1">
                    <a:lumMod val="65000"/>
                    <a:lumOff val="35000"/>
                  </a:schemeClr>
                </a:solidFill>
              </a:rPr>
              <a:t>Arm</a:t>
            </a:r>
            <a:endParaRPr lang="en-US" sz="1800" b="0">
              <a:solidFill>
                <a:schemeClr val="tx1">
                  <a:lumMod val="65000"/>
                  <a:lumOff val="35000"/>
                </a:schemeClr>
              </a:solidFill>
            </a:endParaRPr>
          </a:p>
        </p:txBody>
      </p:sp>
      <p:pic>
        <p:nvPicPr>
          <p:cNvPr id="33" name="Picture 32">
            <a:extLst>
              <a:ext uri="{FF2B5EF4-FFF2-40B4-BE49-F238E27FC236}">
                <a16:creationId xmlns:a16="http://schemas.microsoft.com/office/drawing/2014/main" id="{16ADD935-B5BA-DF91-8258-337A8465F328}"/>
              </a:ext>
            </a:extLst>
          </p:cNvPr>
          <p:cNvPicPr>
            <a:picLocks noChangeAspect="1"/>
          </p:cNvPicPr>
          <p:nvPr/>
        </p:nvPicPr>
        <p:blipFill>
          <a:blip r:embed="rId3"/>
          <a:stretch>
            <a:fillRect/>
          </a:stretch>
        </p:blipFill>
        <p:spPr>
          <a:xfrm>
            <a:off x="10386989" y="2416846"/>
            <a:ext cx="527453" cy="3206678"/>
          </a:xfrm>
          <a:prstGeom prst="rect">
            <a:avLst/>
          </a:prstGeom>
        </p:spPr>
      </p:pic>
      <p:sp>
        <p:nvSpPr>
          <p:cNvPr id="34" name="Left Brace 33">
            <a:extLst>
              <a:ext uri="{FF2B5EF4-FFF2-40B4-BE49-F238E27FC236}">
                <a16:creationId xmlns:a16="http://schemas.microsoft.com/office/drawing/2014/main" id="{CB030317-AE1B-EFA8-8B8F-5311140E0833}"/>
              </a:ext>
            </a:extLst>
          </p:cNvPr>
          <p:cNvSpPr/>
          <p:nvPr/>
        </p:nvSpPr>
        <p:spPr>
          <a:xfrm>
            <a:off x="10061932" y="2486025"/>
            <a:ext cx="449668" cy="2647308"/>
          </a:xfrm>
          <a:prstGeom prst="leftBrace">
            <a:avLst>
              <a:gd name="adj1" fmla="val 40210"/>
              <a:gd name="adj2" fmla="val 28052"/>
            </a:avLst>
          </a:prstGeom>
          <a:ln w="28575">
            <a:solidFill>
              <a:srgbClr val="EE2737">
                <a:alpha val="45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1BE16075-1E9A-7AFF-608E-29AA69FA140B}"/>
              </a:ext>
            </a:extLst>
          </p:cNvPr>
          <p:cNvCxnSpPr>
            <a:cxnSpLocks/>
          </p:cNvCxnSpPr>
          <p:nvPr/>
        </p:nvCxnSpPr>
        <p:spPr>
          <a:xfrm>
            <a:off x="9830494" y="4450946"/>
            <a:ext cx="820189" cy="254924"/>
          </a:xfrm>
          <a:prstGeom prst="straightConnector1">
            <a:avLst/>
          </a:prstGeom>
          <a:ln w="28575">
            <a:solidFill>
              <a:srgbClr val="EE2737"/>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4C3EBA0-B655-F0F8-C1C9-CB9C7023036A}"/>
              </a:ext>
            </a:extLst>
          </p:cNvPr>
          <p:cNvCxnSpPr>
            <a:cxnSpLocks/>
          </p:cNvCxnSpPr>
          <p:nvPr/>
        </p:nvCxnSpPr>
        <p:spPr>
          <a:xfrm flipV="1">
            <a:off x="10202488" y="5342614"/>
            <a:ext cx="232756" cy="19165"/>
          </a:xfrm>
          <a:prstGeom prst="straightConnector1">
            <a:avLst/>
          </a:prstGeom>
          <a:ln w="28575">
            <a:solidFill>
              <a:srgbClr val="EE273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9260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5D4D6-048D-4528-BD47-CB9706CF25DB}"/>
              </a:ext>
            </a:extLst>
          </p:cNvPr>
          <p:cNvSpPr>
            <a:spLocks noGrp="1"/>
          </p:cNvSpPr>
          <p:nvPr>
            <p:ph type="title"/>
          </p:nvPr>
        </p:nvSpPr>
        <p:spPr>
          <a:xfrm>
            <a:off x="838200" y="444319"/>
            <a:ext cx="6740525" cy="1222556"/>
          </a:xfrm>
        </p:spPr>
        <p:txBody>
          <a:bodyPr>
            <a:normAutofit/>
          </a:bodyPr>
          <a:lstStyle/>
          <a:p>
            <a:r>
              <a:rPr lang="en-US" sz="4000">
                <a:solidFill>
                  <a:schemeClr val="tx1">
                    <a:lumMod val="75000"/>
                    <a:lumOff val="25000"/>
                  </a:schemeClr>
                </a:solidFill>
              </a:rPr>
              <a:t>Regolith Displacement Test Assembly (RDTA)</a:t>
            </a:r>
          </a:p>
        </p:txBody>
      </p:sp>
      <p:sp>
        <p:nvSpPr>
          <p:cNvPr id="5" name="Slide Number Placeholder 4">
            <a:extLst>
              <a:ext uri="{FF2B5EF4-FFF2-40B4-BE49-F238E27FC236}">
                <a16:creationId xmlns:a16="http://schemas.microsoft.com/office/drawing/2014/main" id="{C5A99089-3217-6B04-C100-BB0E88785354}"/>
              </a:ext>
            </a:extLst>
          </p:cNvPr>
          <p:cNvSpPr>
            <a:spLocks noGrp="1"/>
          </p:cNvSpPr>
          <p:nvPr>
            <p:ph type="sldNum" sz="quarter" idx="4"/>
          </p:nvPr>
        </p:nvSpPr>
        <p:spPr/>
        <p:txBody>
          <a:bodyPr/>
          <a:lstStyle/>
          <a:p>
            <a:fld id="{6F1FABC0-072B-4F22-8F9B-95A9D10B0206}" type="slidenum">
              <a:rPr lang="en-US" smtClean="0"/>
              <a:pPr/>
              <a:t>24</a:t>
            </a:fld>
            <a:endParaRPr lang="en-US"/>
          </a:p>
        </p:txBody>
      </p:sp>
      <p:grpSp>
        <p:nvGrpSpPr>
          <p:cNvPr id="27" name="Group 26">
            <a:extLst>
              <a:ext uri="{FF2B5EF4-FFF2-40B4-BE49-F238E27FC236}">
                <a16:creationId xmlns:a16="http://schemas.microsoft.com/office/drawing/2014/main" id="{8507F539-EAF5-F9E3-C968-2B595D21DC0B}"/>
              </a:ext>
            </a:extLst>
          </p:cNvPr>
          <p:cNvGrpSpPr/>
          <p:nvPr/>
        </p:nvGrpSpPr>
        <p:grpSpPr>
          <a:xfrm>
            <a:off x="780442" y="1842190"/>
            <a:ext cx="3674270" cy="3878222"/>
            <a:chOff x="1278726" y="1856536"/>
            <a:chExt cx="3674270" cy="3878222"/>
          </a:xfrm>
        </p:grpSpPr>
        <p:sp>
          <p:nvSpPr>
            <p:cNvPr id="12" name="Title 1">
              <a:extLst>
                <a:ext uri="{FF2B5EF4-FFF2-40B4-BE49-F238E27FC236}">
                  <a16:creationId xmlns:a16="http://schemas.microsoft.com/office/drawing/2014/main" id="{4ED5A1C6-F6F6-FAF4-A50E-328F0545B066}"/>
                </a:ext>
              </a:extLst>
            </p:cNvPr>
            <p:cNvSpPr txBox="1">
              <a:spLocks/>
            </p:cNvSpPr>
            <p:nvPr/>
          </p:nvSpPr>
          <p:spPr>
            <a:xfrm>
              <a:off x="1278728" y="1856536"/>
              <a:ext cx="35599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Test Rig</a:t>
              </a:r>
            </a:p>
          </p:txBody>
        </p:sp>
        <p:sp>
          <p:nvSpPr>
            <p:cNvPr id="15" name="Title 1">
              <a:extLst>
                <a:ext uri="{FF2B5EF4-FFF2-40B4-BE49-F238E27FC236}">
                  <a16:creationId xmlns:a16="http://schemas.microsoft.com/office/drawing/2014/main" id="{1A5052CC-73E2-C386-5CA8-528BC3EBD551}"/>
                </a:ext>
              </a:extLst>
            </p:cNvPr>
            <p:cNvSpPr txBox="1">
              <a:spLocks/>
            </p:cNvSpPr>
            <p:nvPr/>
          </p:nvSpPr>
          <p:spPr>
            <a:xfrm>
              <a:off x="1278726" y="2980684"/>
              <a:ext cx="31408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Data Acquisition</a:t>
              </a:r>
            </a:p>
          </p:txBody>
        </p:sp>
        <p:sp>
          <p:nvSpPr>
            <p:cNvPr id="16" name="Title 1">
              <a:extLst>
                <a:ext uri="{FF2B5EF4-FFF2-40B4-BE49-F238E27FC236}">
                  <a16:creationId xmlns:a16="http://schemas.microsoft.com/office/drawing/2014/main" id="{5CAFF5A0-FDBA-371C-2CCF-79303D5E14BA}"/>
                </a:ext>
              </a:extLst>
            </p:cNvPr>
            <p:cNvSpPr txBox="1">
              <a:spLocks/>
            </p:cNvSpPr>
            <p:nvPr/>
          </p:nvSpPr>
          <p:spPr>
            <a:xfrm>
              <a:off x="1278726" y="5313980"/>
              <a:ext cx="31408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Plume Distribution</a:t>
              </a:r>
            </a:p>
          </p:txBody>
        </p:sp>
        <p:sp>
          <p:nvSpPr>
            <p:cNvPr id="17" name="Title 1">
              <a:extLst>
                <a:ext uri="{FF2B5EF4-FFF2-40B4-BE49-F238E27FC236}">
                  <a16:creationId xmlns:a16="http://schemas.microsoft.com/office/drawing/2014/main" id="{6D37D40C-9F37-3E42-34A6-D2BFF6F25073}"/>
                </a:ext>
              </a:extLst>
            </p:cNvPr>
            <p:cNvSpPr txBox="1">
              <a:spLocks/>
            </p:cNvSpPr>
            <p:nvPr/>
          </p:nvSpPr>
          <p:spPr>
            <a:xfrm>
              <a:off x="1278726" y="2415977"/>
              <a:ext cx="35599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Experimental Procedure</a:t>
              </a:r>
            </a:p>
          </p:txBody>
        </p:sp>
        <p:sp>
          <p:nvSpPr>
            <p:cNvPr id="18" name="Title 1">
              <a:extLst>
                <a:ext uri="{FF2B5EF4-FFF2-40B4-BE49-F238E27FC236}">
                  <a16:creationId xmlns:a16="http://schemas.microsoft.com/office/drawing/2014/main" id="{711A6D1C-BE6A-83CD-135B-0445FED1F736}"/>
                </a:ext>
              </a:extLst>
            </p:cNvPr>
            <p:cNvSpPr txBox="1">
              <a:spLocks/>
            </p:cNvSpPr>
            <p:nvPr/>
          </p:nvSpPr>
          <p:spPr>
            <a:xfrm>
              <a:off x="1278726" y="3543860"/>
              <a:ext cx="31408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Image Calibration</a:t>
              </a:r>
            </a:p>
          </p:txBody>
        </p:sp>
        <p:sp>
          <p:nvSpPr>
            <p:cNvPr id="19" name="Title 1">
              <a:extLst>
                <a:ext uri="{FF2B5EF4-FFF2-40B4-BE49-F238E27FC236}">
                  <a16:creationId xmlns:a16="http://schemas.microsoft.com/office/drawing/2014/main" id="{87D502E8-9C01-C0B9-3609-349DCAC342BD}"/>
                </a:ext>
              </a:extLst>
            </p:cNvPr>
            <p:cNvSpPr txBox="1">
              <a:spLocks/>
            </p:cNvSpPr>
            <p:nvPr/>
          </p:nvSpPr>
          <p:spPr>
            <a:xfrm>
              <a:off x="1278726" y="4143093"/>
              <a:ext cx="3674270"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Plume Profile Identifier</a:t>
              </a:r>
            </a:p>
          </p:txBody>
        </p:sp>
        <p:sp>
          <p:nvSpPr>
            <p:cNvPr id="20" name="Title 1">
              <a:extLst>
                <a:ext uri="{FF2B5EF4-FFF2-40B4-BE49-F238E27FC236}">
                  <a16:creationId xmlns:a16="http://schemas.microsoft.com/office/drawing/2014/main" id="{F0B7AE5F-0862-5E21-AAC4-D300A2731A4F}"/>
                </a:ext>
              </a:extLst>
            </p:cNvPr>
            <p:cNvSpPr txBox="1">
              <a:spLocks/>
            </p:cNvSpPr>
            <p:nvPr/>
          </p:nvSpPr>
          <p:spPr>
            <a:xfrm>
              <a:off x="1278726" y="4736426"/>
              <a:ext cx="3674270"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JPEG to Binary Image</a:t>
              </a:r>
            </a:p>
          </p:txBody>
        </p:sp>
      </p:grpSp>
      <p:grpSp>
        <p:nvGrpSpPr>
          <p:cNvPr id="13" name="Group 12">
            <a:extLst>
              <a:ext uri="{FF2B5EF4-FFF2-40B4-BE49-F238E27FC236}">
                <a16:creationId xmlns:a16="http://schemas.microsoft.com/office/drawing/2014/main" id="{D5D4B6AA-E7C4-CC35-0A9B-D0B1F1C17CDD}"/>
              </a:ext>
            </a:extLst>
          </p:cNvPr>
          <p:cNvGrpSpPr/>
          <p:nvPr/>
        </p:nvGrpSpPr>
        <p:grpSpPr>
          <a:xfrm>
            <a:off x="73213" y="1686450"/>
            <a:ext cx="3848096" cy="4033961"/>
            <a:chOff x="695322" y="1700796"/>
            <a:chExt cx="3848096" cy="4033961"/>
          </a:xfrm>
        </p:grpSpPr>
        <p:sp>
          <p:nvSpPr>
            <p:cNvPr id="7" name="Rectangle 6">
              <a:extLst>
                <a:ext uri="{FF2B5EF4-FFF2-40B4-BE49-F238E27FC236}">
                  <a16:creationId xmlns:a16="http://schemas.microsoft.com/office/drawing/2014/main" id="{EED91FB7-B073-1912-AC6B-0DDDDF0B7536}"/>
                </a:ext>
              </a:extLst>
            </p:cNvPr>
            <p:cNvSpPr/>
            <p:nvPr/>
          </p:nvSpPr>
          <p:spPr>
            <a:xfrm>
              <a:off x="1009650" y="2109788"/>
              <a:ext cx="152400" cy="3314700"/>
            </a:xfrm>
            <a:prstGeom prst="rect">
              <a:avLst/>
            </a:prstGeom>
            <a:solidFill>
              <a:schemeClr val="bg2">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B4E09F0-3531-9742-032A-E661C0558A9A}"/>
                </a:ext>
              </a:extLst>
            </p:cNvPr>
            <p:cNvSpPr/>
            <p:nvPr/>
          </p:nvSpPr>
          <p:spPr>
            <a:xfrm>
              <a:off x="914400" y="1857375"/>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7E84997-CD10-AB7C-4A5E-59325F975B62}"/>
                </a:ext>
              </a:extLst>
            </p:cNvPr>
            <p:cNvSpPr/>
            <p:nvPr/>
          </p:nvSpPr>
          <p:spPr>
            <a:xfrm>
              <a:off x="914400" y="5343525"/>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0E863F9-7FC5-257B-C4CA-782F18DF5E16}"/>
                </a:ext>
              </a:extLst>
            </p:cNvPr>
            <p:cNvSpPr/>
            <p:nvPr/>
          </p:nvSpPr>
          <p:spPr>
            <a:xfrm>
              <a:off x="914400" y="2420263"/>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26B7688-745E-488E-C78B-2CD331CFD29D}"/>
                </a:ext>
              </a:extLst>
            </p:cNvPr>
            <p:cNvSpPr/>
            <p:nvPr/>
          </p:nvSpPr>
          <p:spPr>
            <a:xfrm>
              <a:off x="914400" y="2991982"/>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5044349-149C-D417-E219-5E69F3EEE50C}"/>
                </a:ext>
              </a:extLst>
            </p:cNvPr>
            <p:cNvSpPr/>
            <p:nvPr/>
          </p:nvSpPr>
          <p:spPr>
            <a:xfrm>
              <a:off x="914400" y="3544096"/>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5BDD7F93-0300-7363-32E2-99181BA0E425}"/>
                </a:ext>
              </a:extLst>
            </p:cNvPr>
            <p:cNvSpPr/>
            <p:nvPr/>
          </p:nvSpPr>
          <p:spPr>
            <a:xfrm>
              <a:off x="914400" y="4154107"/>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A8801DD-FEF9-4506-F476-CA62556D5841}"/>
                </a:ext>
              </a:extLst>
            </p:cNvPr>
            <p:cNvSpPr/>
            <p:nvPr/>
          </p:nvSpPr>
          <p:spPr>
            <a:xfrm>
              <a:off x="914400" y="4744290"/>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43E748A-9BC3-FBDE-2637-9F8DCB617990}"/>
                </a:ext>
              </a:extLst>
            </p:cNvPr>
            <p:cNvSpPr/>
            <p:nvPr/>
          </p:nvSpPr>
          <p:spPr>
            <a:xfrm flipV="1">
              <a:off x="695324" y="1700796"/>
              <a:ext cx="3848094" cy="632064"/>
            </a:xfrm>
            <a:prstGeom prst="rect">
              <a:avLst/>
            </a:prstGeom>
            <a:gradFill>
              <a:gsLst>
                <a:gs pos="80000">
                  <a:schemeClr val="bg1">
                    <a:alpha val="80000"/>
                  </a:schemeClr>
                </a:gs>
                <a:gs pos="10000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56DB8A-F0CA-ED51-4627-8E3721492A95}"/>
                </a:ext>
              </a:extLst>
            </p:cNvPr>
            <p:cNvSpPr/>
            <p:nvPr/>
          </p:nvSpPr>
          <p:spPr>
            <a:xfrm rot="10800000" flipV="1">
              <a:off x="695322" y="2836755"/>
              <a:ext cx="3722365" cy="2898002"/>
            </a:xfrm>
            <a:prstGeom prst="rect">
              <a:avLst/>
            </a:prstGeom>
            <a:gradFill>
              <a:gsLst>
                <a:gs pos="95000">
                  <a:schemeClr val="bg1">
                    <a:alpha val="80000"/>
                  </a:schemeClr>
                </a:gs>
                <a:gs pos="10000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itle 1">
            <a:extLst>
              <a:ext uri="{FF2B5EF4-FFF2-40B4-BE49-F238E27FC236}">
                <a16:creationId xmlns:a16="http://schemas.microsoft.com/office/drawing/2014/main" id="{279F8E4F-9944-B2CB-700F-1DEBCB70CD9F}"/>
              </a:ext>
            </a:extLst>
          </p:cNvPr>
          <p:cNvSpPr txBox="1">
            <a:spLocks/>
          </p:cNvSpPr>
          <p:nvPr/>
        </p:nvSpPr>
        <p:spPr>
          <a:xfrm>
            <a:off x="7098501" y="470003"/>
            <a:ext cx="3758511" cy="122255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4000" b="0">
                <a:solidFill>
                  <a:schemeClr val="bg2">
                    <a:lumMod val="75000"/>
                  </a:schemeClr>
                </a:solidFill>
              </a:rPr>
              <a:t>Experimental Procedure</a:t>
            </a:r>
          </a:p>
        </p:txBody>
      </p:sp>
      <p:cxnSp>
        <p:nvCxnSpPr>
          <p:cNvPr id="24" name="Straight Connector 23">
            <a:extLst>
              <a:ext uri="{FF2B5EF4-FFF2-40B4-BE49-F238E27FC236}">
                <a16:creationId xmlns:a16="http://schemas.microsoft.com/office/drawing/2014/main" id="{2CEB973A-2B2F-8F02-8FDA-AEAF7DD60099}"/>
              </a:ext>
            </a:extLst>
          </p:cNvPr>
          <p:cNvCxnSpPr/>
          <p:nvPr/>
        </p:nvCxnSpPr>
        <p:spPr>
          <a:xfrm>
            <a:off x="6794500" y="546293"/>
            <a:ext cx="0" cy="106997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5" name="Footer Placeholder 24">
            <a:extLst>
              <a:ext uri="{FF2B5EF4-FFF2-40B4-BE49-F238E27FC236}">
                <a16:creationId xmlns:a16="http://schemas.microsoft.com/office/drawing/2014/main" id="{E020A49E-C4A2-00E7-BE09-9A67917EBE00}"/>
              </a:ext>
            </a:extLst>
          </p:cNvPr>
          <p:cNvSpPr>
            <a:spLocks noGrp="1"/>
          </p:cNvSpPr>
          <p:nvPr>
            <p:ph type="ftr" sz="quarter" idx="3"/>
          </p:nvPr>
        </p:nvSpPr>
        <p:spPr/>
        <p:txBody>
          <a:bodyPr/>
          <a:lstStyle/>
          <a:p>
            <a:r>
              <a:rPr lang="en-US"/>
              <a:t>Andres Hernandez Chapa</a:t>
            </a:r>
          </a:p>
        </p:txBody>
      </p:sp>
      <p:pic>
        <p:nvPicPr>
          <p:cNvPr id="2050" name="Picture 2" descr="Image preview">
            <a:extLst>
              <a:ext uri="{FF2B5EF4-FFF2-40B4-BE49-F238E27FC236}">
                <a16:creationId xmlns:a16="http://schemas.microsoft.com/office/drawing/2014/main" id="{BCA28B2F-A4CA-A3A3-8485-AA77E955DE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612" t="36120" r="20471"/>
          <a:stretch/>
        </p:blipFill>
        <p:spPr bwMode="auto">
          <a:xfrm>
            <a:off x="8606982" y="1872535"/>
            <a:ext cx="3140869" cy="311292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CD308C5D-69E1-DBC0-90C1-CF2B2388C586}"/>
              </a:ext>
            </a:extLst>
          </p:cNvPr>
          <p:cNvSpPr/>
          <p:nvPr/>
        </p:nvSpPr>
        <p:spPr>
          <a:xfrm>
            <a:off x="4208457" y="1734260"/>
            <a:ext cx="3845853" cy="365126"/>
          </a:xfrm>
          <a:prstGeom prst="roundRect">
            <a:avLst>
              <a:gd name="adj" fmla="val 22916"/>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Arial" panose="020B0604020202020204" pitchFamily="34" charset="0"/>
                <a:cs typeface="Arial" panose="020B0604020202020204" pitchFamily="34" charset="0"/>
              </a:rPr>
              <a:t>Calculate foot mass</a:t>
            </a:r>
          </a:p>
        </p:txBody>
      </p:sp>
      <p:grpSp>
        <p:nvGrpSpPr>
          <p:cNvPr id="2049" name="Group 2048">
            <a:extLst>
              <a:ext uri="{FF2B5EF4-FFF2-40B4-BE49-F238E27FC236}">
                <a16:creationId xmlns:a16="http://schemas.microsoft.com/office/drawing/2014/main" id="{98BF1927-89EB-DEF4-56FA-E6C30F9E0961}"/>
              </a:ext>
            </a:extLst>
          </p:cNvPr>
          <p:cNvGrpSpPr/>
          <p:nvPr/>
        </p:nvGrpSpPr>
        <p:grpSpPr>
          <a:xfrm>
            <a:off x="4208457" y="2101270"/>
            <a:ext cx="3845853" cy="619924"/>
            <a:chOff x="4208457" y="2501320"/>
            <a:chExt cx="3845853" cy="619924"/>
          </a:xfrm>
        </p:grpSpPr>
        <p:sp>
          <p:nvSpPr>
            <p:cNvPr id="55" name="Arrow: Down 54">
              <a:extLst>
                <a:ext uri="{FF2B5EF4-FFF2-40B4-BE49-F238E27FC236}">
                  <a16:creationId xmlns:a16="http://schemas.microsoft.com/office/drawing/2014/main" id="{2C644D14-0F4C-CE9A-B0A1-6F1DE1EB7CB7}"/>
                </a:ext>
              </a:extLst>
            </p:cNvPr>
            <p:cNvSpPr/>
            <p:nvPr/>
          </p:nvSpPr>
          <p:spPr>
            <a:xfrm>
              <a:off x="6051443" y="2501320"/>
              <a:ext cx="159880" cy="187246"/>
            </a:xfrm>
            <a:prstGeom prst="downArrow">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A7F333A4-D8AB-277C-6FB0-474424492E45}"/>
                </a:ext>
              </a:extLst>
            </p:cNvPr>
            <p:cNvSpPr/>
            <p:nvPr/>
          </p:nvSpPr>
          <p:spPr>
            <a:xfrm>
              <a:off x="4208457" y="2756118"/>
              <a:ext cx="3845853" cy="365126"/>
            </a:xfrm>
            <a:prstGeom prst="roundRect">
              <a:avLst>
                <a:gd name="adj" fmla="val 22916"/>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Arial" panose="020B0604020202020204" pitchFamily="34" charset="0"/>
                  <a:cs typeface="Arial" panose="020B0604020202020204" pitchFamily="34" charset="0"/>
                </a:rPr>
                <a:t>Add counterweight (if needed)</a:t>
              </a:r>
            </a:p>
          </p:txBody>
        </p:sp>
      </p:grpSp>
      <p:grpSp>
        <p:nvGrpSpPr>
          <p:cNvPr id="2051" name="Group 2050">
            <a:extLst>
              <a:ext uri="{FF2B5EF4-FFF2-40B4-BE49-F238E27FC236}">
                <a16:creationId xmlns:a16="http://schemas.microsoft.com/office/drawing/2014/main" id="{C07FF8FA-B4DF-BE53-581E-FE3335CA8DC6}"/>
              </a:ext>
            </a:extLst>
          </p:cNvPr>
          <p:cNvGrpSpPr/>
          <p:nvPr/>
        </p:nvGrpSpPr>
        <p:grpSpPr>
          <a:xfrm>
            <a:off x="4201433" y="2721194"/>
            <a:ext cx="3845853" cy="617083"/>
            <a:chOff x="4201433" y="3121244"/>
            <a:chExt cx="3845853" cy="617083"/>
          </a:xfrm>
        </p:grpSpPr>
        <p:sp>
          <p:nvSpPr>
            <p:cNvPr id="56" name="Arrow: Down 55">
              <a:extLst>
                <a:ext uri="{FF2B5EF4-FFF2-40B4-BE49-F238E27FC236}">
                  <a16:creationId xmlns:a16="http://schemas.microsoft.com/office/drawing/2014/main" id="{923B2598-DE67-43E3-5685-3202E3A16849}"/>
                </a:ext>
              </a:extLst>
            </p:cNvPr>
            <p:cNvSpPr/>
            <p:nvPr/>
          </p:nvSpPr>
          <p:spPr>
            <a:xfrm>
              <a:off x="6051443" y="3121244"/>
              <a:ext cx="159880" cy="187246"/>
            </a:xfrm>
            <a:prstGeom prst="downArrow">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7C0A65B8-EB62-1C72-C3BC-71962EF082EA}"/>
                </a:ext>
              </a:extLst>
            </p:cNvPr>
            <p:cNvSpPr/>
            <p:nvPr/>
          </p:nvSpPr>
          <p:spPr>
            <a:xfrm>
              <a:off x="4201433" y="3373201"/>
              <a:ext cx="3845853" cy="365126"/>
            </a:xfrm>
            <a:prstGeom prst="roundRect">
              <a:avLst>
                <a:gd name="adj" fmla="val 22916"/>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Arial" panose="020B0604020202020204" pitchFamily="34" charset="0"/>
                  <a:cs typeface="Arial" panose="020B0604020202020204" pitchFamily="34" charset="0"/>
                </a:rPr>
                <a:t>Attach foot to [Dropping Device] </a:t>
              </a:r>
            </a:p>
          </p:txBody>
        </p:sp>
      </p:grpSp>
      <p:grpSp>
        <p:nvGrpSpPr>
          <p:cNvPr id="2052" name="Group 2051">
            <a:extLst>
              <a:ext uri="{FF2B5EF4-FFF2-40B4-BE49-F238E27FC236}">
                <a16:creationId xmlns:a16="http://schemas.microsoft.com/office/drawing/2014/main" id="{E1D28F14-9BB8-65BF-E384-DB551AE55769}"/>
              </a:ext>
            </a:extLst>
          </p:cNvPr>
          <p:cNvGrpSpPr/>
          <p:nvPr/>
        </p:nvGrpSpPr>
        <p:grpSpPr>
          <a:xfrm>
            <a:off x="4208457" y="3338277"/>
            <a:ext cx="3845853" cy="617083"/>
            <a:chOff x="4208457" y="3738327"/>
            <a:chExt cx="3845853" cy="617083"/>
          </a:xfrm>
        </p:grpSpPr>
        <p:sp>
          <p:nvSpPr>
            <p:cNvPr id="57" name="Arrow: Down 56">
              <a:extLst>
                <a:ext uri="{FF2B5EF4-FFF2-40B4-BE49-F238E27FC236}">
                  <a16:creationId xmlns:a16="http://schemas.microsoft.com/office/drawing/2014/main" id="{F7194D34-517E-851B-03C4-A8DC7BDC2DF8}"/>
                </a:ext>
              </a:extLst>
            </p:cNvPr>
            <p:cNvSpPr/>
            <p:nvPr/>
          </p:nvSpPr>
          <p:spPr>
            <a:xfrm>
              <a:off x="6051443" y="3738327"/>
              <a:ext cx="159880" cy="187246"/>
            </a:xfrm>
            <a:prstGeom prst="downArrow">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2C61FBBE-F1D9-EB8D-F2CE-B2B3E8E40296}"/>
                </a:ext>
              </a:extLst>
            </p:cNvPr>
            <p:cNvSpPr/>
            <p:nvPr/>
          </p:nvSpPr>
          <p:spPr>
            <a:xfrm>
              <a:off x="4208457" y="3990284"/>
              <a:ext cx="3845853" cy="365126"/>
            </a:xfrm>
            <a:prstGeom prst="roundRect">
              <a:avLst>
                <a:gd name="adj" fmla="val 22916"/>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Arial" panose="020B0604020202020204" pitchFamily="34" charset="0"/>
                  <a:cs typeface="Arial" panose="020B0604020202020204" pitchFamily="34" charset="0"/>
                </a:rPr>
                <a:t>Insert [Dropping Device] to [Guide]</a:t>
              </a:r>
            </a:p>
          </p:txBody>
        </p:sp>
      </p:grpSp>
      <p:grpSp>
        <p:nvGrpSpPr>
          <p:cNvPr id="2053" name="Group 2052">
            <a:extLst>
              <a:ext uri="{FF2B5EF4-FFF2-40B4-BE49-F238E27FC236}">
                <a16:creationId xmlns:a16="http://schemas.microsoft.com/office/drawing/2014/main" id="{82C308A8-A966-B31F-5A60-6498B8944CF0}"/>
              </a:ext>
            </a:extLst>
          </p:cNvPr>
          <p:cNvGrpSpPr/>
          <p:nvPr/>
        </p:nvGrpSpPr>
        <p:grpSpPr>
          <a:xfrm>
            <a:off x="4201432" y="3954948"/>
            <a:ext cx="3845853" cy="617495"/>
            <a:chOff x="4201432" y="4354998"/>
            <a:chExt cx="3845853" cy="617495"/>
          </a:xfrm>
        </p:grpSpPr>
        <p:sp>
          <p:nvSpPr>
            <p:cNvPr id="58" name="Arrow: Down 57">
              <a:extLst>
                <a:ext uri="{FF2B5EF4-FFF2-40B4-BE49-F238E27FC236}">
                  <a16:creationId xmlns:a16="http://schemas.microsoft.com/office/drawing/2014/main" id="{80231642-88D7-563A-2554-AF6341CF5704}"/>
                </a:ext>
              </a:extLst>
            </p:cNvPr>
            <p:cNvSpPr/>
            <p:nvPr/>
          </p:nvSpPr>
          <p:spPr>
            <a:xfrm>
              <a:off x="6051443" y="4354998"/>
              <a:ext cx="159880" cy="187246"/>
            </a:xfrm>
            <a:prstGeom prst="downArrow">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3C1721CE-4DC0-83C3-2BEC-7494E1E5F273}"/>
                </a:ext>
              </a:extLst>
            </p:cNvPr>
            <p:cNvSpPr/>
            <p:nvPr/>
          </p:nvSpPr>
          <p:spPr>
            <a:xfrm>
              <a:off x="4201432" y="4607367"/>
              <a:ext cx="3845853" cy="365126"/>
            </a:xfrm>
            <a:prstGeom prst="roundRect">
              <a:avLst>
                <a:gd name="adj" fmla="val 22916"/>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Arial" panose="020B0604020202020204" pitchFamily="34" charset="0"/>
                  <a:cs typeface="Arial" panose="020B0604020202020204" pitchFamily="34" charset="0"/>
                </a:rPr>
                <a:t>Remove [Release Pin]</a:t>
              </a:r>
            </a:p>
          </p:txBody>
        </p:sp>
      </p:grpSp>
      <p:grpSp>
        <p:nvGrpSpPr>
          <p:cNvPr id="2054" name="Group 2053">
            <a:extLst>
              <a:ext uri="{FF2B5EF4-FFF2-40B4-BE49-F238E27FC236}">
                <a16:creationId xmlns:a16="http://schemas.microsoft.com/office/drawing/2014/main" id="{2B84CC4F-1DBC-2D51-6D11-E6FDEEE0B19F}"/>
              </a:ext>
            </a:extLst>
          </p:cNvPr>
          <p:cNvGrpSpPr/>
          <p:nvPr/>
        </p:nvGrpSpPr>
        <p:grpSpPr>
          <a:xfrm>
            <a:off x="4197712" y="4571074"/>
            <a:ext cx="3845853" cy="616841"/>
            <a:chOff x="4197712" y="4971124"/>
            <a:chExt cx="3845853" cy="616841"/>
          </a:xfrm>
        </p:grpSpPr>
        <p:sp>
          <p:nvSpPr>
            <p:cNvPr id="38" name="Rectangle: Rounded Corners 37">
              <a:extLst>
                <a:ext uri="{FF2B5EF4-FFF2-40B4-BE49-F238E27FC236}">
                  <a16:creationId xmlns:a16="http://schemas.microsoft.com/office/drawing/2014/main" id="{D9AA7CE9-DEDA-D405-8A42-B238B1A74954}"/>
                </a:ext>
              </a:extLst>
            </p:cNvPr>
            <p:cNvSpPr/>
            <p:nvPr/>
          </p:nvSpPr>
          <p:spPr>
            <a:xfrm>
              <a:off x="4197712" y="5222839"/>
              <a:ext cx="3845853" cy="365126"/>
            </a:xfrm>
            <a:prstGeom prst="roundRect">
              <a:avLst>
                <a:gd name="adj" fmla="val 22916"/>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Arial" panose="020B0604020202020204" pitchFamily="34" charset="0"/>
                  <a:cs typeface="Arial" panose="020B0604020202020204" pitchFamily="34" charset="0"/>
                </a:rPr>
                <a:t>Capture video</a:t>
              </a:r>
            </a:p>
          </p:txBody>
        </p:sp>
        <p:sp>
          <p:nvSpPr>
            <p:cNvPr id="59" name="Arrow: Down 58">
              <a:extLst>
                <a:ext uri="{FF2B5EF4-FFF2-40B4-BE49-F238E27FC236}">
                  <a16:creationId xmlns:a16="http://schemas.microsoft.com/office/drawing/2014/main" id="{FF20A795-1DD3-6DE4-F636-DDB499686C63}"/>
                </a:ext>
              </a:extLst>
            </p:cNvPr>
            <p:cNvSpPr/>
            <p:nvPr/>
          </p:nvSpPr>
          <p:spPr>
            <a:xfrm>
              <a:off x="6051443" y="4971124"/>
              <a:ext cx="159880" cy="187246"/>
            </a:xfrm>
            <a:prstGeom prst="downArrow">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55" name="Title 1">
            <a:extLst>
              <a:ext uri="{FF2B5EF4-FFF2-40B4-BE49-F238E27FC236}">
                <a16:creationId xmlns:a16="http://schemas.microsoft.com/office/drawing/2014/main" id="{85DABA34-4788-3B2B-6170-2D4DB8080527}"/>
              </a:ext>
            </a:extLst>
          </p:cNvPr>
          <p:cNvSpPr txBox="1">
            <a:spLocks/>
          </p:cNvSpPr>
          <p:nvPr/>
        </p:nvSpPr>
        <p:spPr>
          <a:xfrm>
            <a:off x="8467187" y="5063319"/>
            <a:ext cx="3450084" cy="59607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1800" b="0">
                <a:solidFill>
                  <a:schemeClr val="tx1">
                    <a:lumMod val="65000"/>
                    <a:lumOff val="35000"/>
                  </a:schemeClr>
                </a:solidFill>
              </a:rPr>
              <a:t>Nuts with a mass of 1 gram were used to add counterweight</a:t>
            </a:r>
          </a:p>
        </p:txBody>
      </p:sp>
      <p:sp>
        <p:nvSpPr>
          <p:cNvPr id="11" name="Rectangle: Rounded Corners 10">
            <a:extLst>
              <a:ext uri="{FF2B5EF4-FFF2-40B4-BE49-F238E27FC236}">
                <a16:creationId xmlns:a16="http://schemas.microsoft.com/office/drawing/2014/main" id="{C07E2055-07E8-DBFD-F70A-AA3E2901C77A}"/>
              </a:ext>
            </a:extLst>
          </p:cNvPr>
          <p:cNvSpPr/>
          <p:nvPr/>
        </p:nvSpPr>
        <p:spPr>
          <a:xfrm>
            <a:off x="4197712" y="5443541"/>
            <a:ext cx="3845853" cy="365126"/>
          </a:xfrm>
          <a:prstGeom prst="roundRect">
            <a:avLst>
              <a:gd name="adj" fmla="val 22916"/>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Arial" panose="020B0604020202020204" pitchFamily="34" charset="0"/>
                <a:cs typeface="Arial" panose="020B0604020202020204" pitchFamily="34" charset="0"/>
              </a:rPr>
              <a:t>Measure Penetration Depth</a:t>
            </a:r>
          </a:p>
        </p:txBody>
      </p:sp>
      <p:sp>
        <p:nvSpPr>
          <p:cNvPr id="14" name="Arrow: Down 13">
            <a:extLst>
              <a:ext uri="{FF2B5EF4-FFF2-40B4-BE49-F238E27FC236}">
                <a16:creationId xmlns:a16="http://schemas.microsoft.com/office/drawing/2014/main" id="{2C5B148F-9939-7506-D0FE-34EF04C109F3}"/>
              </a:ext>
            </a:extLst>
          </p:cNvPr>
          <p:cNvSpPr/>
          <p:nvPr/>
        </p:nvSpPr>
        <p:spPr>
          <a:xfrm>
            <a:off x="6051443" y="5188651"/>
            <a:ext cx="159880" cy="187246"/>
          </a:xfrm>
          <a:prstGeom prst="downArrow">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682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9"/>
                                        </p:tgtEl>
                                        <p:attrNameLst>
                                          <p:attrName>style.visibility</p:attrName>
                                        </p:attrNameLst>
                                      </p:cBhvr>
                                      <p:to>
                                        <p:strVal val="visible"/>
                                      </p:to>
                                    </p:set>
                                    <p:animEffect transition="in" filter="fade">
                                      <p:cBhvr>
                                        <p:cTn id="7" dur="500"/>
                                        <p:tgtEl>
                                          <p:spTgt spid="20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5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3"/>
                                        </p:tgtEl>
                                        <p:attrNameLst>
                                          <p:attrName>style.visibility</p:attrName>
                                        </p:attrNameLst>
                                      </p:cBhvr>
                                      <p:to>
                                        <p:strVal val="visible"/>
                                      </p:to>
                                    </p:set>
                                    <p:animEffect transition="in" filter="fade">
                                      <p:cBhvr>
                                        <p:cTn id="22" dur="500"/>
                                        <p:tgtEl>
                                          <p:spTgt spid="205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fade">
                                      <p:cBhvr>
                                        <p:cTn id="27" dur="500"/>
                                        <p:tgtEl>
                                          <p:spTgt spid="205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5D4D6-048D-4528-BD47-CB9706CF25DB}"/>
              </a:ext>
            </a:extLst>
          </p:cNvPr>
          <p:cNvSpPr>
            <a:spLocks noGrp="1"/>
          </p:cNvSpPr>
          <p:nvPr>
            <p:ph type="title"/>
          </p:nvPr>
        </p:nvSpPr>
        <p:spPr>
          <a:xfrm>
            <a:off x="838200" y="444319"/>
            <a:ext cx="6740525" cy="1222556"/>
          </a:xfrm>
        </p:spPr>
        <p:txBody>
          <a:bodyPr>
            <a:normAutofit/>
          </a:bodyPr>
          <a:lstStyle/>
          <a:p>
            <a:r>
              <a:rPr lang="en-US" sz="4000">
                <a:solidFill>
                  <a:schemeClr val="tx1">
                    <a:lumMod val="75000"/>
                    <a:lumOff val="25000"/>
                  </a:schemeClr>
                </a:solidFill>
              </a:rPr>
              <a:t>Regolith Displacement Test Assembly (RDTA)</a:t>
            </a:r>
          </a:p>
        </p:txBody>
      </p:sp>
      <p:sp>
        <p:nvSpPr>
          <p:cNvPr id="5" name="Slide Number Placeholder 4">
            <a:extLst>
              <a:ext uri="{FF2B5EF4-FFF2-40B4-BE49-F238E27FC236}">
                <a16:creationId xmlns:a16="http://schemas.microsoft.com/office/drawing/2014/main" id="{C5A99089-3217-6B04-C100-BB0E88785354}"/>
              </a:ext>
            </a:extLst>
          </p:cNvPr>
          <p:cNvSpPr>
            <a:spLocks noGrp="1"/>
          </p:cNvSpPr>
          <p:nvPr>
            <p:ph type="sldNum" sz="quarter" idx="4"/>
          </p:nvPr>
        </p:nvSpPr>
        <p:spPr/>
        <p:txBody>
          <a:bodyPr/>
          <a:lstStyle/>
          <a:p>
            <a:fld id="{6F1FABC0-072B-4F22-8F9B-95A9D10B0206}" type="slidenum">
              <a:rPr lang="en-US" smtClean="0"/>
              <a:pPr/>
              <a:t>25</a:t>
            </a:fld>
            <a:endParaRPr lang="en-US"/>
          </a:p>
        </p:txBody>
      </p:sp>
      <p:sp>
        <p:nvSpPr>
          <p:cNvPr id="7" name="Rectangle 6">
            <a:extLst>
              <a:ext uri="{FF2B5EF4-FFF2-40B4-BE49-F238E27FC236}">
                <a16:creationId xmlns:a16="http://schemas.microsoft.com/office/drawing/2014/main" id="{EED91FB7-B073-1912-AC6B-0DDDDF0B7536}"/>
              </a:ext>
            </a:extLst>
          </p:cNvPr>
          <p:cNvSpPr/>
          <p:nvPr/>
        </p:nvSpPr>
        <p:spPr>
          <a:xfrm>
            <a:off x="387541" y="2095444"/>
            <a:ext cx="152400" cy="3314700"/>
          </a:xfrm>
          <a:prstGeom prst="rect">
            <a:avLst/>
          </a:prstGeom>
          <a:solidFill>
            <a:schemeClr val="bg2">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8507F539-EAF5-F9E3-C968-2B595D21DC0B}"/>
              </a:ext>
            </a:extLst>
          </p:cNvPr>
          <p:cNvGrpSpPr/>
          <p:nvPr/>
        </p:nvGrpSpPr>
        <p:grpSpPr>
          <a:xfrm>
            <a:off x="780442" y="1842192"/>
            <a:ext cx="3674270" cy="3878222"/>
            <a:chOff x="1278726" y="1856536"/>
            <a:chExt cx="3674270" cy="3878222"/>
          </a:xfrm>
        </p:grpSpPr>
        <p:sp>
          <p:nvSpPr>
            <p:cNvPr id="12" name="Title 1">
              <a:extLst>
                <a:ext uri="{FF2B5EF4-FFF2-40B4-BE49-F238E27FC236}">
                  <a16:creationId xmlns:a16="http://schemas.microsoft.com/office/drawing/2014/main" id="{4ED5A1C6-F6F6-FAF4-A50E-328F0545B066}"/>
                </a:ext>
              </a:extLst>
            </p:cNvPr>
            <p:cNvSpPr txBox="1">
              <a:spLocks/>
            </p:cNvSpPr>
            <p:nvPr/>
          </p:nvSpPr>
          <p:spPr>
            <a:xfrm>
              <a:off x="1278728" y="1856536"/>
              <a:ext cx="35599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Test Rig</a:t>
              </a:r>
            </a:p>
          </p:txBody>
        </p:sp>
        <p:sp>
          <p:nvSpPr>
            <p:cNvPr id="15" name="Title 1">
              <a:extLst>
                <a:ext uri="{FF2B5EF4-FFF2-40B4-BE49-F238E27FC236}">
                  <a16:creationId xmlns:a16="http://schemas.microsoft.com/office/drawing/2014/main" id="{1A5052CC-73E2-C386-5CA8-528BC3EBD551}"/>
                </a:ext>
              </a:extLst>
            </p:cNvPr>
            <p:cNvSpPr txBox="1">
              <a:spLocks/>
            </p:cNvSpPr>
            <p:nvPr/>
          </p:nvSpPr>
          <p:spPr>
            <a:xfrm>
              <a:off x="1278726" y="2980684"/>
              <a:ext cx="31408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Data Acquisition</a:t>
              </a:r>
            </a:p>
          </p:txBody>
        </p:sp>
        <p:sp>
          <p:nvSpPr>
            <p:cNvPr id="16" name="Title 1">
              <a:extLst>
                <a:ext uri="{FF2B5EF4-FFF2-40B4-BE49-F238E27FC236}">
                  <a16:creationId xmlns:a16="http://schemas.microsoft.com/office/drawing/2014/main" id="{5CAFF5A0-FDBA-371C-2CCF-79303D5E14BA}"/>
                </a:ext>
              </a:extLst>
            </p:cNvPr>
            <p:cNvSpPr txBox="1">
              <a:spLocks/>
            </p:cNvSpPr>
            <p:nvPr/>
          </p:nvSpPr>
          <p:spPr>
            <a:xfrm>
              <a:off x="1278726" y="5313980"/>
              <a:ext cx="31408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Plume Distribution</a:t>
              </a:r>
            </a:p>
          </p:txBody>
        </p:sp>
        <p:sp>
          <p:nvSpPr>
            <p:cNvPr id="17" name="Title 1">
              <a:extLst>
                <a:ext uri="{FF2B5EF4-FFF2-40B4-BE49-F238E27FC236}">
                  <a16:creationId xmlns:a16="http://schemas.microsoft.com/office/drawing/2014/main" id="{6D37D40C-9F37-3E42-34A6-D2BFF6F25073}"/>
                </a:ext>
              </a:extLst>
            </p:cNvPr>
            <p:cNvSpPr txBox="1">
              <a:spLocks/>
            </p:cNvSpPr>
            <p:nvPr/>
          </p:nvSpPr>
          <p:spPr>
            <a:xfrm>
              <a:off x="1278726" y="2415977"/>
              <a:ext cx="35599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Experimental Procedure</a:t>
              </a:r>
            </a:p>
          </p:txBody>
        </p:sp>
        <p:sp>
          <p:nvSpPr>
            <p:cNvPr id="18" name="Title 1">
              <a:extLst>
                <a:ext uri="{FF2B5EF4-FFF2-40B4-BE49-F238E27FC236}">
                  <a16:creationId xmlns:a16="http://schemas.microsoft.com/office/drawing/2014/main" id="{711A6D1C-BE6A-83CD-135B-0445FED1F736}"/>
                </a:ext>
              </a:extLst>
            </p:cNvPr>
            <p:cNvSpPr txBox="1">
              <a:spLocks/>
            </p:cNvSpPr>
            <p:nvPr/>
          </p:nvSpPr>
          <p:spPr>
            <a:xfrm>
              <a:off x="1278726" y="3543860"/>
              <a:ext cx="31408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Image Calibration</a:t>
              </a:r>
            </a:p>
          </p:txBody>
        </p:sp>
        <p:sp>
          <p:nvSpPr>
            <p:cNvPr id="19" name="Title 1">
              <a:extLst>
                <a:ext uri="{FF2B5EF4-FFF2-40B4-BE49-F238E27FC236}">
                  <a16:creationId xmlns:a16="http://schemas.microsoft.com/office/drawing/2014/main" id="{87D502E8-9C01-C0B9-3609-349DCAC342BD}"/>
                </a:ext>
              </a:extLst>
            </p:cNvPr>
            <p:cNvSpPr txBox="1">
              <a:spLocks/>
            </p:cNvSpPr>
            <p:nvPr/>
          </p:nvSpPr>
          <p:spPr>
            <a:xfrm>
              <a:off x="1278726" y="4143093"/>
              <a:ext cx="3674270"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Plume Profile Identifier</a:t>
              </a:r>
            </a:p>
          </p:txBody>
        </p:sp>
        <p:sp>
          <p:nvSpPr>
            <p:cNvPr id="20" name="Title 1">
              <a:extLst>
                <a:ext uri="{FF2B5EF4-FFF2-40B4-BE49-F238E27FC236}">
                  <a16:creationId xmlns:a16="http://schemas.microsoft.com/office/drawing/2014/main" id="{F0B7AE5F-0862-5E21-AAC4-D300A2731A4F}"/>
                </a:ext>
              </a:extLst>
            </p:cNvPr>
            <p:cNvSpPr txBox="1">
              <a:spLocks/>
            </p:cNvSpPr>
            <p:nvPr/>
          </p:nvSpPr>
          <p:spPr>
            <a:xfrm>
              <a:off x="1278726" y="4736426"/>
              <a:ext cx="3674270"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JPEG to Binary Image</a:t>
              </a:r>
            </a:p>
          </p:txBody>
        </p:sp>
      </p:grpSp>
      <p:sp>
        <p:nvSpPr>
          <p:cNvPr id="4" name="Oval 3">
            <a:extLst>
              <a:ext uri="{FF2B5EF4-FFF2-40B4-BE49-F238E27FC236}">
                <a16:creationId xmlns:a16="http://schemas.microsoft.com/office/drawing/2014/main" id="{7B4E09F0-3531-9742-032A-E661C0558A9A}"/>
              </a:ext>
            </a:extLst>
          </p:cNvPr>
          <p:cNvSpPr/>
          <p:nvPr/>
        </p:nvSpPr>
        <p:spPr>
          <a:xfrm>
            <a:off x="292291" y="1843031"/>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7E84997-CD10-AB7C-4A5E-59325F975B62}"/>
              </a:ext>
            </a:extLst>
          </p:cNvPr>
          <p:cNvSpPr/>
          <p:nvPr/>
        </p:nvSpPr>
        <p:spPr>
          <a:xfrm>
            <a:off x="292291" y="5329181"/>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0E863F9-7FC5-257B-C4CA-782F18DF5E16}"/>
              </a:ext>
            </a:extLst>
          </p:cNvPr>
          <p:cNvSpPr/>
          <p:nvPr/>
        </p:nvSpPr>
        <p:spPr>
          <a:xfrm>
            <a:off x="292291" y="2405919"/>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26B7688-745E-488E-C78B-2CD331CFD29D}"/>
              </a:ext>
            </a:extLst>
          </p:cNvPr>
          <p:cNvSpPr/>
          <p:nvPr/>
        </p:nvSpPr>
        <p:spPr>
          <a:xfrm>
            <a:off x="292291" y="2977638"/>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5044349-149C-D417-E219-5E69F3EEE50C}"/>
              </a:ext>
            </a:extLst>
          </p:cNvPr>
          <p:cNvSpPr/>
          <p:nvPr/>
        </p:nvSpPr>
        <p:spPr>
          <a:xfrm>
            <a:off x="292291" y="3529752"/>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5BDD7F93-0300-7363-32E2-99181BA0E425}"/>
              </a:ext>
            </a:extLst>
          </p:cNvPr>
          <p:cNvSpPr/>
          <p:nvPr/>
        </p:nvSpPr>
        <p:spPr>
          <a:xfrm>
            <a:off x="292291" y="4139763"/>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A8801DD-FEF9-4506-F476-CA62556D5841}"/>
              </a:ext>
            </a:extLst>
          </p:cNvPr>
          <p:cNvSpPr/>
          <p:nvPr/>
        </p:nvSpPr>
        <p:spPr>
          <a:xfrm>
            <a:off x="292291" y="4729946"/>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43E748A-9BC3-FBDE-2637-9F8DCB617990}"/>
              </a:ext>
            </a:extLst>
          </p:cNvPr>
          <p:cNvSpPr/>
          <p:nvPr/>
        </p:nvSpPr>
        <p:spPr>
          <a:xfrm flipV="1">
            <a:off x="73215" y="1686450"/>
            <a:ext cx="3848094" cy="1176791"/>
          </a:xfrm>
          <a:prstGeom prst="rect">
            <a:avLst/>
          </a:prstGeom>
          <a:gradFill>
            <a:gsLst>
              <a:gs pos="89000">
                <a:schemeClr val="bg1">
                  <a:alpha val="80000"/>
                </a:schemeClr>
              </a:gs>
              <a:gs pos="10000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56DB8A-F0CA-ED51-4627-8E3721492A95}"/>
              </a:ext>
            </a:extLst>
          </p:cNvPr>
          <p:cNvSpPr/>
          <p:nvPr/>
        </p:nvSpPr>
        <p:spPr>
          <a:xfrm rot="10800000" flipV="1">
            <a:off x="73214" y="3330063"/>
            <a:ext cx="3848093" cy="2409399"/>
          </a:xfrm>
          <a:prstGeom prst="rect">
            <a:avLst/>
          </a:prstGeom>
          <a:gradFill>
            <a:gsLst>
              <a:gs pos="95000">
                <a:schemeClr val="bg1">
                  <a:alpha val="80000"/>
                </a:schemeClr>
              </a:gs>
              <a:gs pos="10000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E0B703D3-9B87-9865-7F09-7281BE199AF7}"/>
              </a:ext>
            </a:extLst>
          </p:cNvPr>
          <p:cNvSpPr txBox="1">
            <a:spLocks/>
          </p:cNvSpPr>
          <p:nvPr/>
        </p:nvSpPr>
        <p:spPr>
          <a:xfrm>
            <a:off x="7098501" y="470003"/>
            <a:ext cx="4801208" cy="122255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4000" b="0">
                <a:solidFill>
                  <a:schemeClr val="bg2">
                    <a:lumMod val="75000"/>
                  </a:schemeClr>
                </a:solidFill>
              </a:rPr>
              <a:t>Data Acquisition for</a:t>
            </a:r>
          </a:p>
          <a:p>
            <a:r>
              <a:rPr lang="en-US" sz="4000">
                <a:solidFill>
                  <a:schemeClr val="bg2">
                    <a:lumMod val="75000"/>
                  </a:schemeClr>
                </a:solidFill>
              </a:rPr>
              <a:t>Plume Profile</a:t>
            </a:r>
          </a:p>
        </p:txBody>
      </p:sp>
      <p:cxnSp>
        <p:nvCxnSpPr>
          <p:cNvPr id="24" name="Straight Connector 23">
            <a:extLst>
              <a:ext uri="{FF2B5EF4-FFF2-40B4-BE49-F238E27FC236}">
                <a16:creationId xmlns:a16="http://schemas.microsoft.com/office/drawing/2014/main" id="{B87202A7-D95D-1690-6574-1435B52C95BF}"/>
              </a:ext>
            </a:extLst>
          </p:cNvPr>
          <p:cNvCxnSpPr/>
          <p:nvPr/>
        </p:nvCxnSpPr>
        <p:spPr>
          <a:xfrm>
            <a:off x="6794500" y="546293"/>
            <a:ext cx="0" cy="106997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5" name="Footer Placeholder 24">
            <a:extLst>
              <a:ext uri="{FF2B5EF4-FFF2-40B4-BE49-F238E27FC236}">
                <a16:creationId xmlns:a16="http://schemas.microsoft.com/office/drawing/2014/main" id="{051DE798-7ACC-0ABB-F29E-97CFCC909554}"/>
              </a:ext>
            </a:extLst>
          </p:cNvPr>
          <p:cNvSpPr>
            <a:spLocks noGrp="1"/>
          </p:cNvSpPr>
          <p:nvPr>
            <p:ph type="ftr" sz="quarter" idx="3"/>
          </p:nvPr>
        </p:nvSpPr>
        <p:spPr/>
        <p:txBody>
          <a:bodyPr/>
          <a:lstStyle/>
          <a:p>
            <a:r>
              <a:rPr lang="en-US"/>
              <a:t>Andres Hernandez Chapa</a:t>
            </a:r>
          </a:p>
        </p:txBody>
      </p:sp>
      <p:sp>
        <p:nvSpPr>
          <p:cNvPr id="74" name="Freeform: Shape 73">
            <a:extLst>
              <a:ext uri="{FF2B5EF4-FFF2-40B4-BE49-F238E27FC236}">
                <a16:creationId xmlns:a16="http://schemas.microsoft.com/office/drawing/2014/main" id="{57B5A90E-D958-1560-B786-A09C9780E55C}"/>
              </a:ext>
            </a:extLst>
          </p:cNvPr>
          <p:cNvSpPr/>
          <p:nvPr/>
        </p:nvSpPr>
        <p:spPr>
          <a:xfrm>
            <a:off x="9836150" y="2886079"/>
            <a:ext cx="1289050" cy="930271"/>
          </a:xfrm>
          <a:custGeom>
            <a:avLst/>
            <a:gdLst>
              <a:gd name="connsiteX0" fmla="*/ 12700 w 1289050"/>
              <a:gd name="connsiteY0" fmla="*/ 3171 h 930271"/>
              <a:gd name="connsiteX1" fmla="*/ 9525 w 1289050"/>
              <a:gd name="connsiteY1" fmla="*/ 44446 h 930271"/>
              <a:gd name="connsiteX2" fmla="*/ 6350 w 1289050"/>
              <a:gd name="connsiteY2" fmla="*/ 53971 h 930271"/>
              <a:gd name="connsiteX3" fmla="*/ 3175 w 1289050"/>
              <a:gd name="connsiteY3" fmla="*/ 92071 h 930271"/>
              <a:gd name="connsiteX4" fmla="*/ 0 w 1289050"/>
              <a:gd name="connsiteY4" fmla="*/ 111121 h 930271"/>
              <a:gd name="connsiteX5" fmla="*/ 3175 w 1289050"/>
              <a:gd name="connsiteY5" fmla="*/ 406396 h 930271"/>
              <a:gd name="connsiteX6" fmla="*/ 9525 w 1289050"/>
              <a:gd name="connsiteY6" fmla="*/ 473071 h 930271"/>
              <a:gd name="connsiteX7" fmla="*/ 12700 w 1289050"/>
              <a:gd name="connsiteY7" fmla="*/ 514346 h 930271"/>
              <a:gd name="connsiteX8" fmla="*/ 9525 w 1289050"/>
              <a:gd name="connsiteY8" fmla="*/ 714371 h 930271"/>
              <a:gd name="connsiteX9" fmla="*/ 6350 w 1289050"/>
              <a:gd name="connsiteY9" fmla="*/ 727071 h 930271"/>
              <a:gd name="connsiteX10" fmla="*/ 3175 w 1289050"/>
              <a:gd name="connsiteY10" fmla="*/ 847721 h 930271"/>
              <a:gd name="connsiteX11" fmla="*/ 9525 w 1289050"/>
              <a:gd name="connsiteY11" fmla="*/ 888996 h 930271"/>
              <a:gd name="connsiteX12" fmla="*/ 88900 w 1289050"/>
              <a:gd name="connsiteY12" fmla="*/ 892171 h 930271"/>
              <a:gd name="connsiteX13" fmla="*/ 244475 w 1289050"/>
              <a:gd name="connsiteY13" fmla="*/ 898521 h 930271"/>
              <a:gd name="connsiteX14" fmla="*/ 276225 w 1289050"/>
              <a:gd name="connsiteY14" fmla="*/ 901696 h 930271"/>
              <a:gd name="connsiteX15" fmla="*/ 295275 w 1289050"/>
              <a:gd name="connsiteY15" fmla="*/ 904871 h 930271"/>
              <a:gd name="connsiteX16" fmla="*/ 361950 w 1289050"/>
              <a:gd name="connsiteY16" fmla="*/ 908046 h 930271"/>
              <a:gd name="connsiteX17" fmla="*/ 466725 w 1289050"/>
              <a:gd name="connsiteY17" fmla="*/ 914396 h 930271"/>
              <a:gd name="connsiteX18" fmla="*/ 619125 w 1289050"/>
              <a:gd name="connsiteY18" fmla="*/ 911221 h 930271"/>
              <a:gd name="connsiteX19" fmla="*/ 727075 w 1289050"/>
              <a:gd name="connsiteY19" fmla="*/ 908046 h 930271"/>
              <a:gd name="connsiteX20" fmla="*/ 942975 w 1289050"/>
              <a:gd name="connsiteY20" fmla="*/ 914396 h 930271"/>
              <a:gd name="connsiteX21" fmla="*/ 1009650 w 1289050"/>
              <a:gd name="connsiteY21" fmla="*/ 917571 h 930271"/>
              <a:gd name="connsiteX22" fmla="*/ 1054100 w 1289050"/>
              <a:gd name="connsiteY22" fmla="*/ 923921 h 930271"/>
              <a:gd name="connsiteX23" fmla="*/ 1254125 w 1289050"/>
              <a:gd name="connsiteY23" fmla="*/ 930271 h 930271"/>
              <a:gd name="connsiteX24" fmla="*/ 1270000 w 1289050"/>
              <a:gd name="connsiteY24" fmla="*/ 923921 h 930271"/>
              <a:gd name="connsiteX25" fmla="*/ 1273175 w 1289050"/>
              <a:gd name="connsiteY25" fmla="*/ 914396 h 930271"/>
              <a:gd name="connsiteX26" fmla="*/ 1276350 w 1289050"/>
              <a:gd name="connsiteY26" fmla="*/ 825496 h 930271"/>
              <a:gd name="connsiteX27" fmla="*/ 1279525 w 1289050"/>
              <a:gd name="connsiteY27" fmla="*/ 800096 h 930271"/>
              <a:gd name="connsiteX28" fmla="*/ 1285875 w 1289050"/>
              <a:gd name="connsiteY28" fmla="*/ 736596 h 930271"/>
              <a:gd name="connsiteX29" fmla="*/ 1285875 w 1289050"/>
              <a:gd name="connsiteY29" fmla="*/ 590546 h 930271"/>
              <a:gd name="connsiteX30" fmla="*/ 1282700 w 1289050"/>
              <a:gd name="connsiteY30" fmla="*/ 571496 h 930271"/>
              <a:gd name="connsiteX31" fmla="*/ 1285875 w 1289050"/>
              <a:gd name="connsiteY31" fmla="*/ 409571 h 930271"/>
              <a:gd name="connsiteX32" fmla="*/ 1289050 w 1289050"/>
              <a:gd name="connsiteY32" fmla="*/ 358771 h 930271"/>
              <a:gd name="connsiteX33" fmla="*/ 1285875 w 1289050"/>
              <a:gd name="connsiteY33" fmla="*/ 180971 h 930271"/>
              <a:gd name="connsiteX34" fmla="*/ 1282700 w 1289050"/>
              <a:gd name="connsiteY34" fmla="*/ 149221 h 930271"/>
              <a:gd name="connsiteX35" fmla="*/ 1244600 w 1289050"/>
              <a:gd name="connsiteY35" fmla="*/ 38096 h 930271"/>
              <a:gd name="connsiteX36" fmla="*/ 1231900 w 1289050"/>
              <a:gd name="connsiteY36" fmla="*/ 31746 h 930271"/>
              <a:gd name="connsiteX37" fmla="*/ 1174750 w 1289050"/>
              <a:gd name="connsiteY37" fmla="*/ 25396 h 930271"/>
              <a:gd name="connsiteX38" fmla="*/ 457200 w 1289050"/>
              <a:gd name="connsiteY38" fmla="*/ 19046 h 930271"/>
              <a:gd name="connsiteX39" fmla="*/ 336550 w 1289050"/>
              <a:gd name="connsiteY39" fmla="*/ 15871 h 930271"/>
              <a:gd name="connsiteX40" fmla="*/ 260350 w 1289050"/>
              <a:gd name="connsiteY40" fmla="*/ 12696 h 930271"/>
              <a:gd name="connsiteX41" fmla="*/ 161925 w 1289050"/>
              <a:gd name="connsiteY41" fmla="*/ 9521 h 930271"/>
              <a:gd name="connsiteX42" fmla="*/ 60325 w 1289050"/>
              <a:gd name="connsiteY42" fmla="*/ 3171 h 930271"/>
              <a:gd name="connsiteX43" fmla="*/ 12700 w 1289050"/>
              <a:gd name="connsiteY43" fmla="*/ 3171 h 93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89050" h="930271">
                <a:moveTo>
                  <a:pt x="12700" y="3171"/>
                </a:moveTo>
                <a:cubicBezTo>
                  <a:pt x="4233" y="10050"/>
                  <a:pt x="11237" y="30754"/>
                  <a:pt x="9525" y="44446"/>
                </a:cubicBezTo>
                <a:cubicBezTo>
                  <a:pt x="9110" y="47767"/>
                  <a:pt x="6792" y="50654"/>
                  <a:pt x="6350" y="53971"/>
                </a:cubicBezTo>
                <a:cubicBezTo>
                  <a:pt x="4666" y="66603"/>
                  <a:pt x="4582" y="79405"/>
                  <a:pt x="3175" y="92071"/>
                </a:cubicBezTo>
                <a:cubicBezTo>
                  <a:pt x="2464" y="98469"/>
                  <a:pt x="1058" y="104771"/>
                  <a:pt x="0" y="111121"/>
                </a:cubicBezTo>
                <a:cubicBezTo>
                  <a:pt x="1058" y="209546"/>
                  <a:pt x="1300" y="307983"/>
                  <a:pt x="3175" y="406396"/>
                </a:cubicBezTo>
                <a:cubicBezTo>
                  <a:pt x="3564" y="426837"/>
                  <a:pt x="7636" y="452292"/>
                  <a:pt x="9525" y="473071"/>
                </a:cubicBezTo>
                <a:cubicBezTo>
                  <a:pt x="10774" y="486813"/>
                  <a:pt x="11642" y="500588"/>
                  <a:pt x="12700" y="514346"/>
                </a:cubicBezTo>
                <a:cubicBezTo>
                  <a:pt x="11642" y="581021"/>
                  <a:pt x="11515" y="647717"/>
                  <a:pt x="9525" y="714371"/>
                </a:cubicBezTo>
                <a:cubicBezTo>
                  <a:pt x="9395" y="718733"/>
                  <a:pt x="6558" y="722712"/>
                  <a:pt x="6350" y="727071"/>
                </a:cubicBezTo>
                <a:cubicBezTo>
                  <a:pt x="4436" y="767256"/>
                  <a:pt x="4233" y="807504"/>
                  <a:pt x="3175" y="847721"/>
                </a:cubicBezTo>
                <a:cubicBezTo>
                  <a:pt x="5292" y="861479"/>
                  <a:pt x="-2833" y="882588"/>
                  <a:pt x="9525" y="888996"/>
                </a:cubicBezTo>
                <a:cubicBezTo>
                  <a:pt x="33032" y="901185"/>
                  <a:pt x="62446" y="891021"/>
                  <a:pt x="88900" y="892171"/>
                </a:cubicBezTo>
                <a:cubicBezTo>
                  <a:pt x="236550" y="898591"/>
                  <a:pt x="64897" y="892108"/>
                  <a:pt x="244475" y="898521"/>
                </a:cubicBezTo>
                <a:cubicBezTo>
                  <a:pt x="255058" y="899579"/>
                  <a:pt x="265671" y="900377"/>
                  <a:pt x="276225" y="901696"/>
                </a:cubicBezTo>
                <a:cubicBezTo>
                  <a:pt x="282613" y="902494"/>
                  <a:pt x="288855" y="904395"/>
                  <a:pt x="295275" y="904871"/>
                </a:cubicBezTo>
                <a:cubicBezTo>
                  <a:pt x="317464" y="906515"/>
                  <a:pt x="339725" y="906988"/>
                  <a:pt x="361950" y="908046"/>
                </a:cubicBezTo>
                <a:cubicBezTo>
                  <a:pt x="402067" y="912058"/>
                  <a:pt x="419444" y="914396"/>
                  <a:pt x="466725" y="914396"/>
                </a:cubicBezTo>
                <a:cubicBezTo>
                  <a:pt x="517536" y="914396"/>
                  <a:pt x="568329" y="912460"/>
                  <a:pt x="619125" y="911221"/>
                </a:cubicBezTo>
                <a:lnTo>
                  <a:pt x="727075" y="908046"/>
                </a:lnTo>
                <a:lnTo>
                  <a:pt x="942975" y="914396"/>
                </a:lnTo>
                <a:lnTo>
                  <a:pt x="1009650" y="917571"/>
                </a:lnTo>
                <a:cubicBezTo>
                  <a:pt x="1024467" y="919688"/>
                  <a:pt x="1039156" y="923091"/>
                  <a:pt x="1054100" y="923921"/>
                </a:cubicBezTo>
                <a:cubicBezTo>
                  <a:pt x="1158813" y="929738"/>
                  <a:pt x="1092175" y="926672"/>
                  <a:pt x="1254125" y="930271"/>
                </a:cubicBezTo>
                <a:cubicBezTo>
                  <a:pt x="1259417" y="928154"/>
                  <a:pt x="1265622" y="927570"/>
                  <a:pt x="1270000" y="923921"/>
                </a:cubicBezTo>
                <a:cubicBezTo>
                  <a:pt x="1272571" y="921778"/>
                  <a:pt x="1272960" y="917736"/>
                  <a:pt x="1273175" y="914396"/>
                </a:cubicBezTo>
                <a:cubicBezTo>
                  <a:pt x="1275084" y="884805"/>
                  <a:pt x="1274705" y="855103"/>
                  <a:pt x="1276350" y="825496"/>
                </a:cubicBezTo>
                <a:cubicBezTo>
                  <a:pt x="1276823" y="816977"/>
                  <a:pt x="1278528" y="808570"/>
                  <a:pt x="1279525" y="800096"/>
                </a:cubicBezTo>
                <a:cubicBezTo>
                  <a:pt x="1283098" y="769728"/>
                  <a:pt x="1282922" y="769081"/>
                  <a:pt x="1285875" y="736596"/>
                </a:cubicBezTo>
                <a:cubicBezTo>
                  <a:pt x="1288803" y="660459"/>
                  <a:pt x="1291242" y="660315"/>
                  <a:pt x="1285875" y="590546"/>
                </a:cubicBezTo>
                <a:cubicBezTo>
                  <a:pt x="1285381" y="584127"/>
                  <a:pt x="1283758" y="577846"/>
                  <a:pt x="1282700" y="571496"/>
                </a:cubicBezTo>
                <a:cubicBezTo>
                  <a:pt x="1283758" y="517521"/>
                  <a:pt x="1284264" y="463532"/>
                  <a:pt x="1285875" y="409571"/>
                </a:cubicBezTo>
                <a:cubicBezTo>
                  <a:pt x="1286381" y="392612"/>
                  <a:pt x="1289050" y="375737"/>
                  <a:pt x="1289050" y="358771"/>
                </a:cubicBezTo>
                <a:cubicBezTo>
                  <a:pt x="1289050" y="299495"/>
                  <a:pt x="1287670" y="240220"/>
                  <a:pt x="1285875" y="180971"/>
                </a:cubicBezTo>
                <a:cubicBezTo>
                  <a:pt x="1285553" y="170340"/>
                  <a:pt x="1283424" y="159832"/>
                  <a:pt x="1282700" y="149221"/>
                </a:cubicBezTo>
                <a:cubicBezTo>
                  <a:pt x="1274608" y="30542"/>
                  <a:pt x="1312546" y="44891"/>
                  <a:pt x="1244600" y="38096"/>
                </a:cubicBezTo>
                <a:cubicBezTo>
                  <a:pt x="1240367" y="35979"/>
                  <a:pt x="1236466" y="32991"/>
                  <a:pt x="1231900" y="31746"/>
                </a:cubicBezTo>
                <a:cubicBezTo>
                  <a:pt x="1223143" y="29358"/>
                  <a:pt x="1178014" y="25437"/>
                  <a:pt x="1174750" y="25396"/>
                </a:cubicBezTo>
                <a:lnTo>
                  <a:pt x="457200" y="19046"/>
                </a:lnTo>
                <a:lnTo>
                  <a:pt x="336550" y="15871"/>
                </a:lnTo>
                <a:lnTo>
                  <a:pt x="260350" y="12696"/>
                </a:lnTo>
                <a:lnTo>
                  <a:pt x="161925" y="9521"/>
                </a:lnTo>
                <a:cubicBezTo>
                  <a:pt x="133315" y="7477"/>
                  <a:pt x="87518" y="3971"/>
                  <a:pt x="60325" y="3171"/>
                </a:cubicBezTo>
                <a:cubicBezTo>
                  <a:pt x="43399" y="2673"/>
                  <a:pt x="21167" y="-3708"/>
                  <a:pt x="12700" y="3171"/>
                </a:cubicBezTo>
                <a:close/>
              </a:path>
            </a:pathLst>
          </a:custGeom>
          <a:solidFill>
            <a:srgbClr val="EE273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nvGrpSpPr>
          <p:cNvPr id="33" name="Group 32">
            <a:extLst>
              <a:ext uri="{FF2B5EF4-FFF2-40B4-BE49-F238E27FC236}">
                <a16:creationId xmlns:a16="http://schemas.microsoft.com/office/drawing/2014/main" id="{D66DCEEF-0B8C-8BD4-8E9C-9F34BFA4B5EF}"/>
              </a:ext>
            </a:extLst>
          </p:cNvPr>
          <p:cNvGrpSpPr/>
          <p:nvPr/>
        </p:nvGrpSpPr>
        <p:grpSpPr>
          <a:xfrm>
            <a:off x="4066560" y="2221258"/>
            <a:ext cx="7482740" cy="2898002"/>
            <a:chOff x="4066560" y="2221258"/>
            <a:chExt cx="7482740" cy="2898002"/>
          </a:xfrm>
        </p:grpSpPr>
        <p:grpSp>
          <p:nvGrpSpPr>
            <p:cNvPr id="9" name="Group 8">
              <a:extLst>
                <a:ext uri="{FF2B5EF4-FFF2-40B4-BE49-F238E27FC236}">
                  <a16:creationId xmlns:a16="http://schemas.microsoft.com/office/drawing/2014/main" id="{ADF84966-5042-3867-C84F-8CBC9D42C0C2}"/>
                </a:ext>
              </a:extLst>
            </p:cNvPr>
            <p:cNvGrpSpPr/>
            <p:nvPr/>
          </p:nvGrpSpPr>
          <p:grpSpPr>
            <a:xfrm>
              <a:off x="4066560" y="2221258"/>
              <a:ext cx="7482740" cy="2898002"/>
              <a:chOff x="4038600" y="2318514"/>
              <a:chExt cx="7482740" cy="2898002"/>
            </a:xfrm>
          </p:grpSpPr>
          <p:grpSp>
            <p:nvGrpSpPr>
              <p:cNvPr id="10" name="Group 9">
                <a:extLst>
                  <a:ext uri="{FF2B5EF4-FFF2-40B4-BE49-F238E27FC236}">
                    <a16:creationId xmlns:a16="http://schemas.microsoft.com/office/drawing/2014/main" id="{87109AB9-8F1D-CD45-4ED4-6DBA4CFA0984}"/>
                  </a:ext>
                </a:extLst>
              </p:cNvPr>
              <p:cNvGrpSpPr/>
              <p:nvPr/>
            </p:nvGrpSpPr>
            <p:grpSpPr>
              <a:xfrm>
                <a:off x="4038600" y="2318514"/>
                <a:ext cx="4114800" cy="2898002"/>
                <a:chOff x="4958050" y="1858616"/>
                <a:chExt cx="5558479" cy="4009017"/>
              </a:xfrm>
            </p:grpSpPr>
            <p:pic>
              <p:nvPicPr>
                <p:cNvPr id="39" name="Picture 38">
                  <a:extLst>
                    <a:ext uri="{FF2B5EF4-FFF2-40B4-BE49-F238E27FC236}">
                      <a16:creationId xmlns:a16="http://schemas.microsoft.com/office/drawing/2014/main" id="{EBC35B36-2E61-2A03-71DE-4675B882A41F}"/>
                    </a:ext>
                  </a:extLst>
                </p:cNvPr>
                <p:cNvPicPr>
                  <a:picLocks noChangeAspect="1"/>
                </p:cNvPicPr>
                <p:nvPr/>
              </p:nvPicPr>
              <p:blipFill>
                <a:blip r:embed="rId3"/>
                <a:stretch>
                  <a:fillRect/>
                </a:stretch>
              </p:blipFill>
              <p:spPr>
                <a:xfrm>
                  <a:off x="4958050" y="1858616"/>
                  <a:ext cx="5558479" cy="4009017"/>
                </a:xfrm>
                <a:prstGeom prst="rect">
                  <a:avLst/>
                </a:prstGeom>
              </p:spPr>
            </p:pic>
            <p:cxnSp>
              <p:nvCxnSpPr>
                <p:cNvPr id="40" name="Straight Connector 39">
                  <a:extLst>
                    <a:ext uri="{FF2B5EF4-FFF2-40B4-BE49-F238E27FC236}">
                      <a16:creationId xmlns:a16="http://schemas.microsoft.com/office/drawing/2014/main" id="{28207EE6-C413-1725-D6DD-EBC02D91270C}"/>
                    </a:ext>
                  </a:extLst>
                </p:cNvPr>
                <p:cNvCxnSpPr>
                  <a:cxnSpLocks/>
                </p:cNvCxnSpPr>
                <p:nvPr/>
              </p:nvCxnSpPr>
              <p:spPr>
                <a:xfrm flipH="1">
                  <a:off x="5505450" y="2822409"/>
                  <a:ext cx="1908810" cy="324651"/>
                </a:xfrm>
                <a:prstGeom prst="line">
                  <a:avLst/>
                </a:prstGeom>
                <a:ln w="28575">
                  <a:solidFill>
                    <a:srgbClr val="EE2737"/>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B646DFA-72F7-CE87-F76F-3EDBD0FD5F1E}"/>
                    </a:ext>
                  </a:extLst>
                </p:cNvPr>
                <p:cNvCxnSpPr>
                  <a:cxnSpLocks/>
                </p:cNvCxnSpPr>
                <p:nvPr/>
              </p:nvCxnSpPr>
              <p:spPr>
                <a:xfrm flipH="1" flipV="1">
                  <a:off x="5505450" y="3352013"/>
                  <a:ext cx="1908810" cy="834377"/>
                </a:xfrm>
                <a:prstGeom prst="line">
                  <a:avLst/>
                </a:prstGeom>
                <a:ln w="28575">
                  <a:solidFill>
                    <a:srgbClr val="EE2737"/>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971AFDF-1FC5-6739-148D-53E18C43071B}"/>
                    </a:ext>
                  </a:extLst>
                </p:cNvPr>
                <p:cNvCxnSpPr>
                  <a:cxnSpLocks/>
                </p:cNvCxnSpPr>
                <p:nvPr/>
              </p:nvCxnSpPr>
              <p:spPr>
                <a:xfrm flipH="1" flipV="1">
                  <a:off x="7414260" y="3607816"/>
                  <a:ext cx="1638300" cy="255308"/>
                </a:xfrm>
                <a:prstGeom prst="line">
                  <a:avLst/>
                </a:prstGeom>
                <a:ln w="28575">
                  <a:solidFill>
                    <a:srgbClr val="EE2737">
                      <a:alpha val="25000"/>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1CADBC2-99AF-E1A1-EC68-6DB1F62762AE}"/>
                    </a:ext>
                  </a:extLst>
                </p:cNvPr>
                <p:cNvCxnSpPr>
                  <a:cxnSpLocks/>
                </p:cNvCxnSpPr>
                <p:nvPr/>
              </p:nvCxnSpPr>
              <p:spPr>
                <a:xfrm flipH="1">
                  <a:off x="5737860" y="2669931"/>
                  <a:ext cx="2099728" cy="436423"/>
                </a:xfrm>
                <a:prstGeom prst="line">
                  <a:avLst/>
                </a:prstGeom>
                <a:ln w="28575">
                  <a:solidFill>
                    <a:srgbClr val="EE2737"/>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34B34CE-D2B4-B2FF-E449-00855A653FFE}"/>
                    </a:ext>
                  </a:extLst>
                </p:cNvPr>
                <p:cNvCxnSpPr>
                  <a:cxnSpLocks/>
                </p:cNvCxnSpPr>
                <p:nvPr/>
              </p:nvCxnSpPr>
              <p:spPr>
                <a:xfrm>
                  <a:off x="7414260" y="2822409"/>
                  <a:ext cx="0" cy="1363981"/>
                </a:xfrm>
                <a:prstGeom prst="line">
                  <a:avLst/>
                </a:prstGeom>
                <a:ln w="28575">
                  <a:solidFill>
                    <a:srgbClr val="EE2737"/>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9B23125-EA35-EFD9-F194-42E9C970E14F}"/>
                    </a:ext>
                  </a:extLst>
                </p:cNvPr>
                <p:cNvCxnSpPr>
                  <a:cxnSpLocks/>
                </p:cNvCxnSpPr>
                <p:nvPr/>
              </p:nvCxnSpPr>
              <p:spPr>
                <a:xfrm flipH="1">
                  <a:off x="7414260" y="3863124"/>
                  <a:ext cx="1638300" cy="323266"/>
                </a:xfrm>
                <a:prstGeom prst="line">
                  <a:avLst/>
                </a:prstGeom>
                <a:ln w="28575">
                  <a:solidFill>
                    <a:srgbClr val="EE2737">
                      <a:alpha val="25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F526B88-3D85-E49C-26B8-2D58D270FA91}"/>
                    </a:ext>
                  </a:extLst>
                </p:cNvPr>
                <p:cNvCxnSpPr>
                  <a:cxnSpLocks/>
                </p:cNvCxnSpPr>
                <p:nvPr/>
              </p:nvCxnSpPr>
              <p:spPr>
                <a:xfrm flipH="1" flipV="1">
                  <a:off x="5724843" y="3337206"/>
                  <a:ext cx="1689417" cy="270610"/>
                </a:xfrm>
                <a:prstGeom prst="line">
                  <a:avLst/>
                </a:prstGeom>
                <a:ln w="28575">
                  <a:solidFill>
                    <a:srgbClr val="EE2737"/>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F4B4178-067D-F51A-B95B-0ACF9BD651D5}"/>
                    </a:ext>
                  </a:extLst>
                </p:cNvPr>
                <p:cNvCxnSpPr>
                  <a:cxnSpLocks/>
                </p:cNvCxnSpPr>
                <p:nvPr/>
              </p:nvCxnSpPr>
              <p:spPr>
                <a:xfrm flipH="1">
                  <a:off x="5522119" y="3332444"/>
                  <a:ext cx="215741" cy="32263"/>
                </a:xfrm>
                <a:prstGeom prst="line">
                  <a:avLst/>
                </a:prstGeom>
                <a:ln w="28575">
                  <a:solidFill>
                    <a:srgbClr val="EE2737"/>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33B43EF-4F02-5136-3D9C-124D45661782}"/>
                    </a:ext>
                  </a:extLst>
                </p:cNvPr>
                <p:cNvCxnSpPr>
                  <a:cxnSpLocks/>
                </p:cNvCxnSpPr>
                <p:nvPr/>
              </p:nvCxnSpPr>
              <p:spPr>
                <a:xfrm>
                  <a:off x="5513643" y="3141942"/>
                  <a:ext cx="0" cy="238031"/>
                </a:xfrm>
                <a:prstGeom prst="line">
                  <a:avLst/>
                </a:prstGeom>
                <a:ln w="28575">
                  <a:solidFill>
                    <a:srgbClr val="EE2737"/>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990D3A6-97BB-1A6C-6572-5D046FA27F04}"/>
                    </a:ext>
                  </a:extLst>
                </p:cNvPr>
                <p:cNvCxnSpPr>
                  <a:cxnSpLocks/>
                </p:cNvCxnSpPr>
                <p:nvPr/>
              </p:nvCxnSpPr>
              <p:spPr>
                <a:xfrm>
                  <a:off x="5720810" y="3099211"/>
                  <a:ext cx="0" cy="238031"/>
                </a:xfrm>
                <a:prstGeom prst="line">
                  <a:avLst/>
                </a:prstGeom>
                <a:ln w="28575">
                  <a:solidFill>
                    <a:srgbClr val="EE2737"/>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BCFDC15-5177-B58E-F7B0-C0F7B3C0C8A3}"/>
                    </a:ext>
                  </a:extLst>
                </p:cNvPr>
                <p:cNvCxnSpPr>
                  <a:cxnSpLocks/>
                </p:cNvCxnSpPr>
                <p:nvPr/>
              </p:nvCxnSpPr>
              <p:spPr>
                <a:xfrm flipH="1">
                  <a:off x="5509102" y="3106354"/>
                  <a:ext cx="215741" cy="32263"/>
                </a:xfrm>
                <a:prstGeom prst="line">
                  <a:avLst/>
                </a:prstGeom>
                <a:ln w="28575">
                  <a:solidFill>
                    <a:srgbClr val="EE2737"/>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ECCFF33-7A83-80DD-D0BB-CFB3AF79A995}"/>
                    </a:ext>
                  </a:extLst>
                </p:cNvPr>
                <p:cNvCxnSpPr>
                  <a:cxnSpLocks/>
                </p:cNvCxnSpPr>
                <p:nvPr/>
              </p:nvCxnSpPr>
              <p:spPr>
                <a:xfrm flipH="1">
                  <a:off x="7414260" y="2736178"/>
                  <a:ext cx="423328" cy="86231"/>
                </a:xfrm>
                <a:prstGeom prst="line">
                  <a:avLst/>
                </a:prstGeom>
                <a:ln w="28575">
                  <a:solidFill>
                    <a:srgbClr val="EE2737"/>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E68CAF8-040C-0484-CF56-A888B115C0DE}"/>
                    </a:ext>
                  </a:extLst>
                </p:cNvPr>
                <p:cNvCxnSpPr>
                  <a:cxnSpLocks/>
                </p:cNvCxnSpPr>
                <p:nvPr/>
              </p:nvCxnSpPr>
              <p:spPr>
                <a:xfrm>
                  <a:off x="9052560" y="3218226"/>
                  <a:ext cx="3810" cy="644898"/>
                </a:xfrm>
                <a:prstGeom prst="line">
                  <a:avLst/>
                </a:prstGeom>
                <a:ln w="28575">
                  <a:solidFill>
                    <a:srgbClr val="EE2737">
                      <a:alpha val="25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18C1299-B330-0593-1E4D-9A699C5531C9}"/>
                    </a:ext>
                  </a:extLst>
                </p:cNvPr>
                <p:cNvCxnSpPr>
                  <a:cxnSpLocks/>
                </p:cNvCxnSpPr>
                <p:nvPr/>
              </p:nvCxnSpPr>
              <p:spPr>
                <a:xfrm>
                  <a:off x="9052560" y="2822409"/>
                  <a:ext cx="3810" cy="85457"/>
                </a:xfrm>
                <a:prstGeom prst="line">
                  <a:avLst/>
                </a:prstGeom>
                <a:ln w="28575">
                  <a:solidFill>
                    <a:srgbClr val="EE2737">
                      <a:alpha val="25000"/>
                    </a:srgbClr>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43CDFBC5-A654-E14D-4634-182810E24FD3}"/>
                  </a:ext>
                </a:extLst>
              </p:cNvPr>
              <p:cNvPicPr>
                <a:picLocks noChangeAspect="1"/>
              </p:cNvPicPr>
              <p:nvPr/>
            </p:nvPicPr>
            <p:blipFill rotWithShape="1">
              <a:blip r:embed="rId4"/>
              <a:srcRect t="3436"/>
              <a:stretch/>
            </p:blipFill>
            <p:spPr>
              <a:xfrm>
                <a:off x="8930094" y="2318514"/>
                <a:ext cx="2591246" cy="2898002"/>
              </a:xfrm>
              <a:prstGeom prst="rect">
                <a:avLst/>
              </a:prstGeom>
            </p:spPr>
          </p:pic>
          <p:cxnSp>
            <p:nvCxnSpPr>
              <p:cNvPr id="13" name="Straight Connector 12">
                <a:extLst>
                  <a:ext uri="{FF2B5EF4-FFF2-40B4-BE49-F238E27FC236}">
                    <a16:creationId xmlns:a16="http://schemas.microsoft.com/office/drawing/2014/main" id="{C5CDCCD8-8EA8-5E29-2974-718D74362F09}"/>
                  </a:ext>
                </a:extLst>
              </p:cNvPr>
              <p:cNvCxnSpPr>
                <a:cxnSpLocks/>
              </p:cNvCxnSpPr>
              <p:nvPr/>
            </p:nvCxnSpPr>
            <p:spPr>
              <a:xfrm flipH="1">
                <a:off x="9811513" y="2977636"/>
                <a:ext cx="33" cy="906719"/>
              </a:xfrm>
              <a:prstGeom prst="line">
                <a:avLst/>
              </a:prstGeom>
              <a:ln w="28575">
                <a:solidFill>
                  <a:srgbClr val="EE2737"/>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4BBE489-276A-934F-FD1C-3F655BA26D77}"/>
                  </a:ext>
                </a:extLst>
              </p:cNvPr>
              <p:cNvCxnSpPr>
                <a:cxnSpLocks/>
              </p:cNvCxnSpPr>
              <p:nvPr/>
            </p:nvCxnSpPr>
            <p:spPr>
              <a:xfrm flipH="1">
                <a:off x="11093875" y="3015212"/>
                <a:ext cx="33" cy="895303"/>
              </a:xfrm>
              <a:prstGeom prst="line">
                <a:avLst/>
              </a:prstGeom>
              <a:ln w="28575">
                <a:solidFill>
                  <a:srgbClr val="EE2737"/>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FC6076C-6E43-51DA-4A5C-93C6E539424F}"/>
                  </a:ext>
                </a:extLst>
              </p:cNvPr>
              <p:cNvCxnSpPr>
                <a:cxnSpLocks/>
              </p:cNvCxnSpPr>
              <p:nvPr/>
            </p:nvCxnSpPr>
            <p:spPr>
              <a:xfrm>
                <a:off x="9811513" y="3872939"/>
                <a:ext cx="1282362" cy="37576"/>
              </a:xfrm>
              <a:prstGeom prst="line">
                <a:avLst/>
              </a:prstGeom>
              <a:ln w="28575">
                <a:solidFill>
                  <a:srgbClr val="EE273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E9D9375-9BDC-83E4-F793-FE8936B9ECB8}"/>
                  </a:ext>
                </a:extLst>
              </p:cNvPr>
              <p:cNvCxnSpPr>
                <a:cxnSpLocks/>
              </p:cNvCxnSpPr>
              <p:nvPr/>
            </p:nvCxnSpPr>
            <p:spPr>
              <a:xfrm>
                <a:off x="9811513" y="2977636"/>
                <a:ext cx="1301781" cy="37576"/>
              </a:xfrm>
              <a:prstGeom prst="line">
                <a:avLst/>
              </a:prstGeom>
              <a:ln w="28575">
                <a:solidFill>
                  <a:srgbClr val="EE2737"/>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5B5D557E-AA8C-0378-98FA-95DE024921EB}"/>
                  </a:ext>
                </a:extLst>
              </p:cNvPr>
              <p:cNvPicPr>
                <a:picLocks noChangeAspect="1"/>
              </p:cNvPicPr>
              <p:nvPr/>
            </p:nvPicPr>
            <p:blipFill rotWithShape="1">
              <a:blip r:embed="rId5"/>
              <a:srcRect l="1" r="3793"/>
              <a:stretch/>
            </p:blipFill>
            <p:spPr>
              <a:xfrm>
                <a:off x="9673008" y="4548437"/>
                <a:ext cx="334361" cy="256020"/>
              </a:xfrm>
              <a:prstGeom prst="rect">
                <a:avLst/>
              </a:prstGeom>
            </p:spPr>
          </p:pic>
          <p:cxnSp>
            <p:nvCxnSpPr>
              <p:cNvPr id="35" name="Straight Connector 34">
                <a:extLst>
                  <a:ext uri="{FF2B5EF4-FFF2-40B4-BE49-F238E27FC236}">
                    <a16:creationId xmlns:a16="http://schemas.microsoft.com/office/drawing/2014/main" id="{A8C6CD8B-D25B-BD43-3EB1-971B1812F62D}"/>
                  </a:ext>
                </a:extLst>
              </p:cNvPr>
              <p:cNvCxnSpPr>
                <a:cxnSpLocks/>
              </p:cNvCxnSpPr>
              <p:nvPr/>
            </p:nvCxnSpPr>
            <p:spPr>
              <a:xfrm>
                <a:off x="9673008" y="4804457"/>
                <a:ext cx="334361" cy="0"/>
              </a:xfrm>
              <a:prstGeom prst="line">
                <a:avLst/>
              </a:prstGeom>
              <a:ln w="28575">
                <a:solidFill>
                  <a:srgbClr val="EE2737"/>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228B31E-7ED4-A4F1-FD3A-D3CD60F951BE}"/>
                  </a:ext>
                </a:extLst>
              </p:cNvPr>
              <p:cNvCxnSpPr>
                <a:cxnSpLocks/>
              </p:cNvCxnSpPr>
              <p:nvPr/>
            </p:nvCxnSpPr>
            <p:spPr>
              <a:xfrm>
                <a:off x="9673008" y="4542769"/>
                <a:ext cx="334361" cy="0"/>
              </a:xfrm>
              <a:prstGeom prst="line">
                <a:avLst/>
              </a:prstGeom>
              <a:ln w="28575">
                <a:solidFill>
                  <a:srgbClr val="EE2737"/>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44FFCB-D8FD-FB31-911D-1D4C834C806C}"/>
                  </a:ext>
                </a:extLst>
              </p:cNvPr>
              <p:cNvCxnSpPr>
                <a:cxnSpLocks/>
              </p:cNvCxnSpPr>
              <p:nvPr/>
            </p:nvCxnSpPr>
            <p:spPr>
              <a:xfrm>
                <a:off x="9681316" y="4540276"/>
                <a:ext cx="0" cy="264181"/>
              </a:xfrm>
              <a:prstGeom prst="line">
                <a:avLst/>
              </a:prstGeom>
              <a:ln w="28575">
                <a:solidFill>
                  <a:srgbClr val="EE2737"/>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D928036-C956-92E8-677C-DC581FAF8357}"/>
                  </a:ext>
                </a:extLst>
              </p:cNvPr>
              <p:cNvCxnSpPr>
                <a:cxnSpLocks/>
              </p:cNvCxnSpPr>
              <p:nvPr/>
            </p:nvCxnSpPr>
            <p:spPr>
              <a:xfrm>
                <a:off x="10007369" y="4540275"/>
                <a:ext cx="0" cy="264181"/>
              </a:xfrm>
              <a:prstGeom prst="line">
                <a:avLst/>
              </a:prstGeom>
              <a:ln w="28575">
                <a:solidFill>
                  <a:srgbClr val="EE2737"/>
                </a:solidFill>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BCB88C2E-8594-3CAF-5ECA-DDB551B4A16F}"/>
                </a:ext>
              </a:extLst>
            </p:cNvPr>
            <p:cNvSpPr/>
            <p:nvPr/>
          </p:nvSpPr>
          <p:spPr>
            <a:xfrm rot="21180669">
              <a:off x="6912985" y="2738588"/>
              <a:ext cx="307739" cy="178493"/>
            </a:xfrm>
            <a:prstGeom prst="rect">
              <a:avLst/>
            </a:prstGeom>
            <a:solidFill>
              <a:srgbClr val="707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Title 1">
            <a:extLst>
              <a:ext uri="{FF2B5EF4-FFF2-40B4-BE49-F238E27FC236}">
                <a16:creationId xmlns:a16="http://schemas.microsoft.com/office/drawing/2014/main" id="{9E278F90-5576-73C8-40D7-07047889A9A2}"/>
              </a:ext>
            </a:extLst>
          </p:cNvPr>
          <p:cNvSpPr txBox="1">
            <a:spLocks/>
          </p:cNvSpPr>
          <p:nvPr/>
        </p:nvSpPr>
        <p:spPr>
          <a:xfrm>
            <a:off x="3806240" y="5162433"/>
            <a:ext cx="4141370" cy="59607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1800" b="0">
                <a:solidFill>
                  <a:schemeClr val="tx1">
                    <a:lumMod val="65000"/>
                    <a:lumOff val="35000"/>
                  </a:schemeClr>
                </a:solidFill>
              </a:rPr>
              <a:t>An iPhone 13 was used to during the drop test with the RDTA</a:t>
            </a:r>
          </a:p>
        </p:txBody>
      </p:sp>
      <p:sp>
        <p:nvSpPr>
          <p:cNvPr id="55" name="Title 1">
            <a:extLst>
              <a:ext uri="{FF2B5EF4-FFF2-40B4-BE49-F238E27FC236}">
                <a16:creationId xmlns:a16="http://schemas.microsoft.com/office/drawing/2014/main" id="{ACAA0C79-F905-B62E-A09F-1D9CC9FE8AA9}"/>
              </a:ext>
            </a:extLst>
          </p:cNvPr>
          <p:cNvSpPr txBox="1">
            <a:spLocks/>
          </p:cNvSpPr>
          <p:nvPr/>
        </p:nvSpPr>
        <p:spPr>
          <a:xfrm>
            <a:off x="8612948" y="5162433"/>
            <a:ext cx="3286761" cy="59607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1800" b="0">
                <a:solidFill>
                  <a:schemeClr val="tx1">
                    <a:lumMod val="65000"/>
                    <a:lumOff val="35000"/>
                  </a:schemeClr>
                </a:solidFill>
              </a:rPr>
              <a:t>Markers were used to align the camera with the test rig</a:t>
            </a:r>
          </a:p>
        </p:txBody>
      </p:sp>
    </p:spTree>
    <p:extLst>
      <p:ext uri="{BB962C8B-B14F-4D97-AF65-F5344CB8AC3E}">
        <p14:creationId xmlns:p14="http://schemas.microsoft.com/office/powerpoint/2010/main" val="3568910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5D4D6-048D-4528-BD47-CB9706CF25DB}"/>
              </a:ext>
            </a:extLst>
          </p:cNvPr>
          <p:cNvSpPr>
            <a:spLocks noGrp="1"/>
          </p:cNvSpPr>
          <p:nvPr>
            <p:ph type="title"/>
          </p:nvPr>
        </p:nvSpPr>
        <p:spPr>
          <a:xfrm>
            <a:off x="838200" y="444319"/>
            <a:ext cx="6740525" cy="1222556"/>
          </a:xfrm>
        </p:spPr>
        <p:txBody>
          <a:bodyPr>
            <a:normAutofit/>
          </a:bodyPr>
          <a:lstStyle/>
          <a:p>
            <a:r>
              <a:rPr lang="en-US" sz="4000">
                <a:solidFill>
                  <a:schemeClr val="tx1">
                    <a:lumMod val="75000"/>
                    <a:lumOff val="25000"/>
                  </a:schemeClr>
                </a:solidFill>
              </a:rPr>
              <a:t>Regolith Displacement Test Assembly (RDTA)</a:t>
            </a:r>
          </a:p>
        </p:txBody>
      </p:sp>
      <p:sp>
        <p:nvSpPr>
          <p:cNvPr id="5" name="Slide Number Placeholder 4">
            <a:extLst>
              <a:ext uri="{FF2B5EF4-FFF2-40B4-BE49-F238E27FC236}">
                <a16:creationId xmlns:a16="http://schemas.microsoft.com/office/drawing/2014/main" id="{C5A99089-3217-6B04-C100-BB0E88785354}"/>
              </a:ext>
            </a:extLst>
          </p:cNvPr>
          <p:cNvSpPr>
            <a:spLocks noGrp="1"/>
          </p:cNvSpPr>
          <p:nvPr>
            <p:ph type="sldNum" sz="quarter" idx="4"/>
          </p:nvPr>
        </p:nvSpPr>
        <p:spPr/>
        <p:txBody>
          <a:bodyPr/>
          <a:lstStyle/>
          <a:p>
            <a:fld id="{6F1FABC0-072B-4F22-8F9B-95A9D10B0206}" type="slidenum">
              <a:rPr lang="en-US" smtClean="0"/>
              <a:pPr/>
              <a:t>26</a:t>
            </a:fld>
            <a:endParaRPr lang="en-US"/>
          </a:p>
        </p:txBody>
      </p:sp>
      <p:sp>
        <p:nvSpPr>
          <p:cNvPr id="7" name="Rectangle 6">
            <a:extLst>
              <a:ext uri="{FF2B5EF4-FFF2-40B4-BE49-F238E27FC236}">
                <a16:creationId xmlns:a16="http://schemas.microsoft.com/office/drawing/2014/main" id="{EED91FB7-B073-1912-AC6B-0DDDDF0B7536}"/>
              </a:ext>
            </a:extLst>
          </p:cNvPr>
          <p:cNvSpPr/>
          <p:nvPr/>
        </p:nvSpPr>
        <p:spPr>
          <a:xfrm>
            <a:off x="387541" y="2095444"/>
            <a:ext cx="152400" cy="3314700"/>
          </a:xfrm>
          <a:prstGeom prst="rect">
            <a:avLst/>
          </a:prstGeom>
          <a:solidFill>
            <a:schemeClr val="bg2">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8507F539-EAF5-F9E3-C968-2B595D21DC0B}"/>
              </a:ext>
            </a:extLst>
          </p:cNvPr>
          <p:cNvGrpSpPr/>
          <p:nvPr/>
        </p:nvGrpSpPr>
        <p:grpSpPr>
          <a:xfrm>
            <a:off x="780442" y="1842192"/>
            <a:ext cx="3674270" cy="3878222"/>
            <a:chOff x="1278726" y="1856536"/>
            <a:chExt cx="3674270" cy="3878222"/>
          </a:xfrm>
        </p:grpSpPr>
        <p:sp>
          <p:nvSpPr>
            <p:cNvPr id="12" name="Title 1">
              <a:extLst>
                <a:ext uri="{FF2B5EF4-FFF2-40B4-BE49-F238E27FC236}">
                  <a16:creationId xmlns:a16="http://schemas.microsoft.com/office/drawing/2014/main" id="{4ED5A1C6-F6F6-FAF4-A50E-328F0545B066}"/>
                </a:ext>
              </a:extLst>
            </p:cNvPr>
            <p:cNvSpPr txBox="1">
              <a:spLocks/>
            </p:cNvSpPr>
            <p:nvPr/>
          </p:nvSpPr>
          <p:spPr>
            <a:xfrm>
              <a:off x="1278728" y="1856536"/>
              <a:ext cx="35599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Test Rig</a:t>
              </a:r>
            </a:p>
          </p:txBody>
        </p:sp>
        <p:sp>
          <p:nvSpPr>
            <p:cNvPr id="15" name="Title 1">
              <a:extLst>
                <a:ext uri="{FF2B5EF4-FFF2-40B4-BE49-F238E27FC236}">
                  <a16:creationId xmlns:a16="http://schemas.microsoft.com/office/drawing/2014/main" id="{1A5052CC-73E2-C386-5CA8-528BC3EBD551}"/>
                </a:ext>
              </a:extLst>
            </p:cNvPr>
            <p:cNvSpPr txBox="1">
              <a:spLocks/>
            </p:cNvSpPr>
            <p:nvPr/>
          </p:nvSpPr>
          <p:spPr>
            <a:xfrm>
              <a:off x="1278726" y="2980684"/>
              <a:ext cx="31408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Data Acquisition</a:t>
              </a:r>
            </a:p>
          </p:txBody>
        </p:sp>
        <p:sp>
          <p:nvSpPr>
            <p:cNvPr id="16" name="Title 1">
              <a:extLst>
                <a:ext uri="{FF2B5EF4-FFF2-40B4-BE49-F238E27FC236}">
                  <a16:creationId xmlns:a16="http://schemas.microsoft.com/office/drawing/2014/main" id="{5CAFF5A0-FDBA-371C-2CCF-79303D5E14BA}"/>
                </a:ext>
              </a:extLst>
            </p:cNvPr>
            <p:cNvSpPr txBox="1">
              <a:spLocks/>
            </p:cNvSpPr>
            <p:nvPr/>
          </p:nvSpPr>
          <p:spPr>
            <a:xfrm>
              <a:off x="1278726" y="5313980"/>
              <a:ext cx="31408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Plume Distribution</a:t>
              </a:r>
            </a:p>
          </p:txBody>
        </p:sp>
        <p:sp>
          <p:nvSpPr>
            <p:cNvPr id="17" name="Title 1">
              <a:extLst>
                <a:ext uri="{FF2B5EF4-FFF2-40B4-BE49-F238E27FC236}">
                  <a16:creationId xmlns:a16="http://schemas.microsoft.com/office/drawing/2014/main" id="{6D37D40C-9F37-3E42-34A6-D2BFF6F25073}"/>
                </a:ext>
              </a:extLst>
            </p:cNvPr>
            <p:cNvSpPr txBox="1">
              <a:spLocks/>
            </p:cNvSpPr>
            <p:nvPr/>
          </p:nvSpPr>
          <p:spPr>
            <a:xfrm>
              <a:off x="1278726" y="2415977"/>
              <a:ext cx="35599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Experimental Procedure</a:t>
              </a:r>
            </a:p>
          </p:txBody>
        </p:sp>
        <p:sp>
          <p:nvSpPr>
            <p:cNvPr id="18" name="Title 1">
              <a:extLst>
                <a:ext uri="{FF2B5EF4-FFF2-40B4-BE49-F238E27FC236}">
                  <a16:creationId xmlns:a16="http://schemas.microsoft.com/office/drawing/2014/main" id="{711A6D1C-BE6A-83CD-135B-0445FED1F736}"/>
                </a:ext>
              </a:extLst>
            </p:cNvPr>
            <p:cNvSpPr txBox="1">
              <a:spLocks/>
            </p:cNvSpPr>
            <p:nvPr/>
          </p:nvSpPr>
          <p:spPr>
            <a:xfrm>
              <a:off x="1278726" y="3543860"/>
              <a:ext cx="31408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Image Calibration</a:t>
              </a:r>
            </a:p>
          </p:txBody>
        </p:sp>
        <p:sp>
          <p:nvSpPr>
            <p:cNvPr id="19" name="Title 1">
              <a:extLst>
                <a:ext uri="{FF2B5EF4-FFF2-40B4-BE49-F238E27FC236}">
                  <a16:creationId xmlns:a16="http://schemas.microsoft.com/office/drawing/2014/main" id="{87D502E8-9C01-C0B9-3609-349DCAC342BD}"/>
                </a:ext>
              </a:extLst>
            </p:cNvPr>
            <p:cNvSpPr txBox="1">
              <a:spLocks/>
            </p:cNvSpPr>
            <p:nvPr/>
          </p:nvSpPr>
          <p:spPr>
            <a:xfrm>
              <a:off x="1278726" y="4143093"/>
              <a:ext cx="3674270"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Plume Profile Identifier</a:t>
              </a:r>
            </a:p>
          </p:txBody>
        </p:sp>
        <p:sp>
          <p:nvSpPr>
            <p:cNvPr id="20" name="Title 1">
              <a:extLst>
                <a:ext uri="{FF2B5EF4-FFF2-40B4-BE49-F238E27FC236}">
                  <a16:creationId xmlns:a16="http://schemas.microsoft.com/office/drawing/2014/main" id="{F0B7AE5F-0862-5E21-AAC4-D300A2731A4F}"/>
                </a:ext>
              </a:extLst>
            </p:cNvPr>
            <p:cNvSpPr txBox="1">
              <a:spLocks/>
            </p:cNvSpPr>
            <p:nvPr/>
          </p:nvSpPr>
          <p:spPr>
            <a:xfrm>
              <a:off x="1278726" y="4736426"/>
              <a:ext cx="3674270"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JPEG to Binary Image</a:t>
              </a:r>
            </a:p>
          </p:txBody>
        </p:sp>
      </p:grpSp>
      <p:sp>
        <p:nvSpPr>
          <p:cNvPr id="4" name="Oval 3">
            <a:extLst>
              <a:ext uri="{FF2B5EF4-FFF2-40B4-BE49-F238E27FC236}">
                <a16:creationId xmlns:a16="http://schemas.microsoft.com/office/drawing/2014/main" id="{7B4E09F0-3531-9742-032A-E661C0558A9A}"/>
              </a:ext>
            </a:extLst>
          </p:cNvPr>
          <p:cNvSpPr/>
          <p:nvPr/>
        </p:nvSpPr>
        <p:spPr>
          <a:xfrm>
            <a:off x="292291" y="1843031"/>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7E84997-CD10-AB7C-4A5E-59325F975B62}"/>
              </a:ext>
            </a:extLst>
          </p:cNvPr>
          <p:cNvSpPr/>
          <p:nvPr/>
        </p:nvSpPr>
        <p:spPr>
          <a:xfrm>
            <a:off x="292291" y="5329181"/>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0E863F9-7FC5-257B-C4CA-782F18DF5E16}"/>
              </a:ext>
            </a:extLst>
          </p:cNvPr>
          <p:cNvSpPr/>
          <p:nvPr/>
        </p:nvSpPr>
        <p:spPr>
          <a:xfrm>
            <a:off x="292291" y="2405919"/>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26B7688-745E-488E-C78B-2CD331CFD29D}"/>
              </a:ext>
            </a:extLst>
          </p:cNvPr>
          <p:cNvSpPr/>
          <p:nvPr/>
        </p:nvSpPr>
        <p:spPr>
          <a:xfrm>
            <a:off x="292291" y="2977638"/>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5044349-149C-D417-E219-5E69F3EEE50C}"/>
              </a:ext>
            </a:extLst>
          </p:cNvPr>
          <p:cNvSpPr/>
          <p:nvPr/>
        </p:nvSpPr>
        <p:spPr>
          <a:xfrm>
            <a:off x="292291" y="3529752"/>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5BDD7F93-0300-7363-32E2-99181BA0E425}"/>
              </a:ext>
            </a:extLst>
          </p:cNvPr>
          <p:cNvSpPr/>
          <p:nvPr/>
        </p:nvSpPr>
        <p:spPr>
          <a:xfrm>
            <a:off x="292291" y="4139763"/>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A8801DD-FEF9-4506-F476-CA62556D5841}"/>
              </a:ext>
            </a:extLst>
          </p:cNvPr>
          <p:cNvSpPr/>
          <p:nvPr/>
        </p:nvSpPr>
        <p:spPr>
          <a:xfrm>
            <a:off x="292291" y="4729946"/>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43E748A-9BC3-FBDE-2637-9F8DCB617990}"/>
              </a:ext>
            </a:extLst>
          </p:cNvPr>
          <p:cNvSpPr/>
          <p:nvPr/>
        </p:nvSpPr>
        <p:spPr>
          <a:xfrm flipV="1">
            <a:off x="73215" y="1686450"/>
            <a:ext cx="3848094" cy="1176791"/>
          </a:xfrm>
          <a:prstGeom prst="rect">
            <a:avLst/>
          </a:prstGeom>
          <a:gradFill>
            <a:gsLst>
              <a:gs pos="89000">
                <a:schemeClr val="bg1">
                  <a:alpha val="80000"/>
                </a:schemeClr>
              </a:gs>
              <a:gs pos="10000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56DB8A-F0CA-ED51-4627-8E3721492A95}"/>
              </a:ext>
            </a:extLst>
          </p:cNvPr>
          <p:cNvSpPr/>
          <p:nvPr/>
        </p:nvSpPr>
        <p:spPr>
          <a:xfrm rot="10800000" flipV="1">
            <a:off x="73214" y="3330063"/>
            <a:ext cx="3848093" cy="2409399"/>
          </a:xfrm>
          <a:prstGeom prst="rect">
            <a:avLst/>
          </a:prstGeom>
          <a:gradFill>
            <a:gsLst>
              <a:gs pos="95000">
                <a:schemeClr val="bg1">
                  <a:alpha val="80000"/>
                </a:schemeClr>
              </a:gs>
              <a:gs pos="10000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B87202A7-D95D-1690-6574-1435B52C95BF}"/>
              </a:ext>
            </a:extLst>
          </p:cNvPr>
          <p:cNvCxnSpPr/>
          <p:nvPr/>
        </p:nvCxnSpPr>
        <p:spPr>
          <a:xfrm>
            <a:off x="6794500" y="546293"/>
            <a:ext cx="0" cy="106997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5" name="Footer Placeholder 24">
            <a:extLst>
              <a:ext uri="{FF2B5EF4-FFF2-40B4-BE49-F238E27FC236}">
                <a16:creationId xmlns:a16="http://schemas.microsoft.com/office/drawing/2014/main" id="{051DE798-7ACC-0ABB-F29E-97CFCC909554}"/>
              </a:ext>
            </a:extLst>
          </p:cNvPr>
          <p:cNvSpPr>
            <a:spLocks noGrp="1"/>
          </p:cNvSpPr>
          <p:nvPr>
            <p:ph type="ftr" sz="quarter" idx="3"/>
          </p:nvPr>
        </p:nvSpPr>
        <p:spPr/>
        <p:txBody>
          <a:bodyPr/>
          <a:lstStyle/>
          <a:p>
            <a:r>
              <a:rPr lang="en-US"/>
              <a:t>Andres Hernandez Chapa</a:t>
            </a:r>
          </a:p>
        </p:txBody>
      </p:sp>
      <p:sp>
        <p:nvSpPr>
          <p:cNvPr id="55" name="Title 1">
            <a:extLst>
              <a:ext uri="{FF2B5EF4-FFF2-40B4-BE49-F238E27FC236}">
                <a16:creationId xmlns:a16="http://schemas.microsoft.com/office/drawing/2014/main" id="{ACAA0C79-F905-B62E-A09F-1D9CC9FE8AA9}"/>
              </a:ext>
            </a:extLst>
          </p:cNvPr>
          <p:cNvSpPr txBox="1">
            <a:spLocks/>
          </p:cNvSpPr>
          <p:nvPr/>
        </p:nvSpPr>
        <p:spPr>
          <a:xfrm>
            <a:off x="4452619" y="5063321"/>
            <a:ext cx="3286761" cy="91677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1800" b="0">
                <a:solidFill>
                  <a:schemeClr val="tx1">
                    <a:lumMod val="65000"/>
                    <a:lumOff val="35000"/>
                  </a:schemeClr>
                </a:solidFill>
                <a:latin typeface="Arial"/>
                <a:cs typeface="Arial"/>
              </a:rPr>
              <a:t>Team member calculating penetration depth during testing stage</a:t>
            </a:r>
          </a:p>
        </p:txBody>
      </p:sp>
      <p:pic>
        <p:nvPicPr>
          <p:cNvPr id="5122" name="Picture 2" descr="Image preview">
            <a:extLst>
              <a:ext uri="{FF2B5EF4-FFF2-40B4-BE49-F238E27FC236}">
                <a16:creationId xmlns:a16="http://schemas.microsoft.com/office/drawing/2014/main" id="{A3DD597B-E825-8182-D9B0-22E7A68D24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852" b="2917"/>
          <a:stretch/>
        </p:blipFill>
        <p:spPr bwMode="auto">
          <a:xfrm>
            <a:off x="4662803" y="1971171"/>
            <a:ext cx="3009714" cy="306646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id="{A392343B-5DFB-118A-F864-A742D697C307}"/>
              </a:ext>
            </a:extLst>
          </p:cNvPr>
          <p:cNvPicPr>
            <a:picLocks noChangeAspect="1"/>
          </p:cNvPicPr>
          <p:nvPr/>
        </p:nvPicPr>
        <p:blipFill>
          <a:blip r:embed="rId4"/>
          <a:stretch>
            <a:fillRect/>
          </a:stretch>
        </p:blipFill>
        <p:spPr>
          <a:xfrm>
            <a:off x="8448764" y="1913352"/>
            <a:ext cx="2573258" cy="3243155"/>
          </a:xfrm>
          <a:prstGeom prst="rect">
            <a:avLst/>
          </a:prstGeom>
        </p:spPr>
      </p:pic>
      <p:sp>
        <p:nvSpPr>
          <p:cNvPr id="69" name="Title 1">
            <a:extLst>
              <a:ext uri="{FF2B5EF4-FFF2-40B4-BE49-F238E27FC236}">
                <a16:creationId xmlns:a16="http://schemas.microsoft.com/office/drawing/2014/main" id="{48798A74-0A09-5382-889F-1701A773A13F}"/>
              </a:ext>
            </a:extLst>
          </p:cNvPr>
          <p:cNvSpPr txBox="1">
            <a:spLocks/>
          </p:cNvSpPr>
          <p:nvPr/>
        </p:nvSpPr>
        <p:spPr>
          <a:xfrm>
            <a:off x="8092012" y="5211047"/>
            <a:ext cx="3286761" cy="59607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1800" b="0">
                <a:solidFill>
                  <a:schemeClr val="tx1">
                    <a:lumMod val="65000"/>
                    <a:lumOff val="35000"/>
                  </a:schemeClr>
                </a:solidFill>
                <a:latin typeface="Arial"/>
                <a:cs typeface="Arial"/>
              </a:rPr>
              <a:t>Penetration depth calculation</a:t>
            </a:r>
          </a:p>
        </p:txBody>
      </p:sp>
      <p:sp>
        <p:nvSpPr>
          <p:cNvPr id="70" name="Title 1">
            <a:extLst>
              <a:ext uri="{FF2B5EF4-FFF2-40B4-BE49-F238E27FC236}">
                <a16:creationId xmlns:a16="http://schemas.microsoft.com/office/drawing/2014/main" id="{DCCC1C2D-B1B5-DB57-B6B3-DC7F59134C04}"/>
              </a:ext>
            </a:extLst>
          </p:cNvPr>
          <p:cNvSpPr txBox="1">
            <a:spLocks/>
          </p:cNvSpPr>
          <p:nvPr/>
        </p:nvSpPr>
        <p:spPr>
          <a:xfrm>
            <a:off x="7098501" y="470003"/>
            <a:ext cx="4801208" cy="122255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4000" b="0">
                <a:solidFill>
                  <a:schemeClr val="bg2">
                    <a:lumMod val="75000"/>
                  </a:schemeClr>
                </a:solidFill>
              </a:rPr>
              <a:t>Data Acquisition for</a:t>
            </a:r>
          </a:p>
          <a:p>
            <a:r>
              <a:rPr lang="en-US" sz="4000">
                <a:solidFill>
                  <a:schemeClr val="bg2">
                    <a:lumMod val="75000"/>
                  </a:schemeClr>
                </a:solidFill>
              </a:rPr>
              <a:t>Penetration Depth</a:t>
            </a:r>
          </a:p>
        </p:txBody>
      </p:sp>
    </p:spTree>
    <p:extLst>
      <p:ext uri="{BB962C8B-B14F-4D97-AF65-F5344CB8AC3E}">
        <p14:creationId xmlns:p14="http://schemas.microsoft.com/office/powerpoint/2010/main" val="4086493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Arrow: Right 40">
            <a:extLst>
              <a:ext uri="{FF2B5EF4-FFF2-40B4-BE49-F238E27FC236}">
                <a16:creationId xmlns:a16="http://schemas.microsoft.com/office/drawing/2014/main" id="{0F35C072-FF68-861B-0DDB-94887BAFBD27}"/>
              </a:ext>
            </a:extLst>
          </p:cNvPr>
          <p:cNvSpPr/>
          <p:nvPr/>
        </p:nvSpPr>
        <p:spPr>
          <a:xfrm>
            <a:off x="7713576" y="3409403"/>
            <a:ext cx="406013" cy="346634"/>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E5D4D6-048D-4528-BD47-CB9706CF25DB}"/>
              </a:ext>
            </a:extLst>
          </p:cNvPr>
          <p:cNvSpPr>
            <a:spLocks noGrp="1"/>
          </p:cNvSpPr>
          <p:nvPr>
            <p:ph type="title"/>
          </p:nvPr>
        </p:nvSpPr>
        <p:spPr>
          <a:xfrm>
            <a:off x="838200" y="444319"/>
            <a:ext cx="6740525" cy="1222556"/>
          </a:xfrm>
        </p:spPr>
        <p:txBody>
          <a:bodyPr>
            <a:normAutofit/>
          </a:bodyPr>
          <a:lstStyle/>
          <a:p>
            <a:r>
              <a:rPr lang="en-US" sz="4000">
                <a:solidFill>
                  <a:schemeClr val="tx1">
                    <a:lumMod val="75000"/>
                    <a:lumOff val="25000"/>
                  </a:schemeClr>
                </a:solidFill>
              </a:rPr>
              <a:t>Regolith Displacement Test Assembly (RDTA)</a:t>
            </a:r>
          </a:p>
        </p:txBody>
      </p:sp>
      <p:sp>
        <p:nvSpPr>
          <p:cNvPr id="5" name="Slide Number Placeholder 4">
            <a:extLst>
              <a:ext uri="{FF2B5EF4-FFF2-40B4-BE49-F238E27FC236}">
                <a16:creationId xmlns:a16="http://schemas.microsoft.com/office/drawing/2014/main" id="{C5A99089-3217-6B04-C100-BB0E88785354}"/>
              </a:ext>
            </a:extLst>
          </p:cNvPr>
          <p:cNvSpPr>
            <a:spLocks noGrp="1"/>
          </p:cNvSpPr>
          <p:nvPr>
            <p:ph type="sldNum" sz="quarter" idx="4"/>
          </p:nvPr>
        </p:nvSpPr>
        <p:spPr/>
        <p:txBody>
          <a:bodyPr/>
          <a:lstStyle/>
          <a:p>
            <a:fld id="{6F1FABC0-072B-4F22-8F9B-95A9D10B0206}" type="slidenum">
              <a:rPr lang="en-US" smtClean="0"/>
              <a:pPr/>
              <a:t>27</a:t>
            </a:fld>
            <a:endParaRPr lang="en-US"/>
          </a:p>
        </p:txBody>
      </p:sp>
      <p:grpSp>
        <p:nvGrpSpPr>
          <p:cNvPr id="14" name="Group 13">
            <a:extLst>
              <a:ext uri="{FF2B5EF4-FFF2-40B4-BE49-F238E27FC236}">
                <a16:creationId xmlns:a16="http://schemas.microsoft.com/office/drawing/2014/main" id="{41F590A7-11DB-21CB-1223-FF90631B084A}"/>
              </a:ext>
            </a:extLst>
          </p:cNvPr>
          <p:cNvGrpSpPr/>
          <p:nvPr/>
        </p:nvGrpSpPr>
        <p:grpSpPr>
          <a:xfrm>
            <a:off x="73214" y="1686447"/>
            <a:ext cx="4381498" cy="4053015"/>
            <a:chOff x="695323" y="1700791"/>
            <a:chExt cx="4381498" cy="4053015"/>
          </a:xfrm>
        </p:grpSpPr>
        <p:sp>
          <p:nvSpPr>
            <p:cNvPr id="7" name="Rectangle 6">
              <a:extLst>
                <a:ext uri="{FF2B5EF4-FFF2-40B4-BE49-F238E27FC236}">
                  <a16:creationId xmlns:a16="http://schemas.microsoft.com/office/drawing/2014/main" id="{EED91FB7-B073-1912-AC6B-0DDDDF0B7536}"/>
                </a:ext>
              </a:extLst>
            </p:cNvPr>
            <p:cNvSpPr/>
            <p:nvPr/>
          </p:nvSpPr>
          <p:spPr>
            <a:xfrm>
              <a:off x="1009650" y="2109788"/>
              <a:ext cx="152400" cy="3314700"/>
            </a:xfrm>
            <a:prstGeom prst="rect">
              <a:avLst/>
            </a:prstGeom>
            <a:solidFill>
              <a:schemeClr val="bg2">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8507F539-EAF5-F9E3-C968-2B595D21DC0B}"/>
                </a:ext>
              </a:extLst>
            </p:cNvPr>
            <p:cNvGrpSpPr/>
            <p:nvPr/>
          </p:nvGrpSpPr>
          <p:grpSpPr>
            <a:xfrm>
              <a:off x="1402551" y="1856536"/>
              <a:ext cx="3674270" cy="3878222"/>
              <a:chOff x="1278726" y="1856536"/>
              <a:chExt cx="3674270" cy="3878222"/>
            </a:xfrm>
          </p:grpSpPr>
          <p:sp>
            <p:nvSpPr>
              <p:cNvPr id="12" name="Title 1">
                <a:extLst>
                  <a:ext uri="{FF2B5EF4-FFF2-40B4-BE49-F238E27FC236}">
                    <a16:creationId xmlns:a16="http://schemas.microsoft.com/office/drawing/2014/main" id="{4ED5A1C6-F6F6-FAF4-A50E-328F0545B066}"/>
                  </a:ext>
                </a:extLst>
              </p:cNvPr>
              <p:cNvSpPr txBox="1">
                <a:spLocks/>
              </p:cNvSpPr>
              <p:nvPr/>
            </p:nvSpPr>
            <p:spPr>
              <a:xfrm>
                <a:off x="1278728" y="1856536"/>
                <a:ext cx="35599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Test Rig</a:t>
                </a:r>
              </a:p>
            </p:txBody>
          </p:sp>
          <p:sp>
            <p:nvSpPr>
              <p:cNvPr id="15" name="Title 1">
                <a:extLst>
                  <a:ext uri="{FF2B5EF4-FFF2-40B4-BE49-F238E27FC236}">
                    <a16:creationId xmlns:a16="http://schemas.microsoft.com/office/drawing/2014/main" id="{1A5052CC-73E2-C386-5CA8-528BC3EBD551}"/>
                  </a:ext>
                </a:extLst>
              </p:cNvPr>
              <p:cNvSpPr txBox="1">
                <a:spLocks/>
              </p:cNvSpPr>
              <p:nvPr/>
            </p:nvSpPr>
            <p:spPr>
              <a:xfrm>
                <a:off x="1278726" y="2980684"/>
                <a:ext cx="31408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Data Acquisition</a:t>
                </a:r>
              </a:p>
            </p:txBody>
          </p:sp>
          <p:sp>
            <p:nvSpPr>
              <p:cNvPr id="16" name="Title 1">
                <a:extLst>
                  <a:ext uri="{FF2B5EF4-FFF2-40B4-BE49-F238E27FC236}">
                    <a16:creationId xmlns:a16="http://schemas.microsoft.com/office/drawing/2014/main" id="{5CAFF5A0-FDBA-371C-2CCF-79303D5E14BA}"/>
                  </a:ext>
                </a:extLst>
              </p:cNvPr>
              <p:cNvSpPr txBox="1">
                <a:spLocks/>
              </p:cNvSpPr>
              <p:nvPr/>
            </p:nvSpPr>
            <p:spPr>
              <a:xfrm>
                <a:off x="1278726" y="5313980"/>
                <a:ext cx="31408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Plume Distribution</a:t>
                </a:r>
              </a:p>
            </p:txBody>
          </p:sp>
          <p:sp>
            <p:nvSpPr>
              <p:cNvPr id="17" name="Title 1">
                <a:extLst>
                  <a:ext uri="{FF2B5EF4-FFF2-40B4-BE49-F238E27FC236}">
                    <a16:creationId xmlns:a16="http://schemas.microsoft.com/office/drawing/2014/main" id="{6D37D40C-9F37-3E42-34A6-D2BFF6F25073}"/>
                  </a:ext>
                </a:extLst>
              </p:cNvPr>
              <p:cNvSpPr txBox="1">
                <a:spLocks/>
              </p:cNvSpPr>
              <p:nvPr/>
            </p:nvSpPr>
            <p:spPr>
              <a:xfrm>
                <a:off x="1278726" y="2415977"/>
                <a:ext cx="35599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Experimental Procedure</a:t>
                </a:r>
              </a:p>
            </p:txBody>
          </p:sp>
          <p:sp>
            <p:nvSpPr>
              <p:cNvPr id="18" name="Title 1">
                <a:extLst>
                  <a:ext uri="{FF2B5EF4-FFF2-40B4-BE49-F238E27FC236}">
                    <a16:creationId xmlns:a16="http://schemas.microsoft.com/office/drawing/2014/main" id="{711A6D1C-BE6A-83CD-135B-0445FED1F736}"/>
                  </a:ext>
                </a:extLst>
              </p:cNvPr>
              <p:cNvSpPr txBox="1">
                <a:spLocks/>
              </p:cNvSpPr>
              <p:nvPr/>
            </p:nvSpPr>
            <p:spPr>
              <a:xfrm>
                <a:off x="1278726" y="3543860"/>
                <a:ext cx="31408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Image Calibration</a:t>
                </a:r>
              </a:p>
            </p:txBody>
          </p:sp>
          <p:sp>
            <p:nvSpPr>
              <p:cNvPr id="19" name="Title 1">
                <a:extLst>
                  <a:ext uri="{FF2B5EF4-FFF2-40B4-BE49-F238E27FC236}">
                    <a16:creationId xmlns:a16="http://schemas.microsoft.com/office/drawing/2014/main" id="{87D502E8-9C01-C0B9-3609-349DCAC342BD}"/>
                  </a:ext>
                </a:extLst>
              </p:cNvPr>
              <p:cNvSpPr txBox="1">
                <a:spLocks/>
              </p:cNvSpPr>
              <p:nvPr/>
            </p:nvSpPr>
            <p:spPr>
              <a:xfrm>
                <a:off x="1278726" y="4143093"/>
                <a:ext cx="3674270"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Plume Profile Identifier</a:t>
                </a:r>
              </a:p>
            </p:txBody>
          </p:sp>
          <p:sp>
            <p:nvSpPr>
              <p:cNvPr id="20" name="Title 1">
                <a:extLst>
                  <a:ext uri="{FF2B5EF4-FFF2-40B4-BE49-F238E27FC236}">
                    <a16:creationId xmlns:a16="http://schemas.microsoft.com/office/drawing/2014/main" id="{F0B7AE5F-0862-5E21-AAC4-D300A2731A4F}"/>
                  </a:ext>
                </a:extLst>
              </p:cNvPr>
              <p:cNvSpPr txBox="1">
                <a:spLocks/>
              </p:cNvSpPr>
              <p:nvPr/>
            </p:nvSpPr>
            <p:spPr>
              <a:xfrm>
                <a:off x="1278726" y="4736426"/>
                <a:ext cx="3674270"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JPEG to Binary Image</a:t>
                </a:r>
              </a:p>
            </p:txBody>
          </p:sp>
        </p:grpSp>
        <p:sp>
          <p:nvSpPr>
            <p:cNvPr id="4" name="Oval 3">
              <a:extLst>
                <a:ext uri="{FF2B5EF4-FFF2-40B4-BE49-F238E27FC236}">
                  <a16:creationId xmlns:a16="http://schemas.microsoft.com/office/drawing/2014/main" id="{7B4E09F0-3531-9742-032A-E661C0558A9A}"/>
                </a:ext>
              </a:extLst>
            </p:cNvPr>
            <p:cNvSpPr/>
            <p:nvPr/>
          </p:nvSpPr>
          <p:spPr>
            <a:xfrm>
              <a:off x="914400" y="1857375"/>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7E84997-CD10-AB7C-4A5E-59325F975B62}"/>
                </a:ext>
              </a:extLst>
            </p:cNvPr>
            <p:cNvSpPr/>
            <p:nvPr/>
          </p:nvSpPr>
          <p:spPr>
            <a:xfrm>
              <a:off x="914400" y="5343525"/>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0E863F9-7FC5-257B-C4CA-782F18DF5E16}"/>
                </a:ext>
              </a:extLst>
            </p:cNvPr>
            <p:cNvSpPr/>
            <p:nvPr/>
          </p:nvSpPr>
          <p:spPr>
            <a:xfrm>
              <a:off x="914400" y="2420263"/>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26B7688-745E-488E-C78B-2CD331CFD29D}"/>
                </a:ext>
              </a:extLst>
            </p:cNvPr>
            <p:cNvSpPr/>
            <p:nvPr/>
          </p:nvSpPr>
          <p:spPr>
            <a:xfrm>
              <a:off x="914400" y="2991982"/>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5044349-149C-D417-E219-5E69F3EEE50C}"/>
                </a:ext>
              </a:extLst>
            </p:cNvPr>
            <p:cNvSpPr/>
            <p:nvPr/>
          </p:nvSpPr>
          <p:spPr>
            <a:xfrm>
              <a:off x="914400" y="3544096"/>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5BDD7F93-0300-7363-32E2-99181BA0E425}"/>
                </a:ext>
              </a:extLst>
            </p:cNvPr>
            <p:cNvSpPr/>
            <p:nvPr/>
          </p:nvSpPr>
          <p:spPr>
            <a:xfrm>
              <a:off x="914400" y="4154107"/>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A8801DD-FEF9-4506-F476-CA62556D5841}"/>
                </a:ext>
              </a:extLst>
            </p:cNvPr>
            <p:cNvSpPr/>
            <p:nvPr/>
          </p:nvSpPr>
          <p:spPr>
            <a:xfrm>
              <a:off x="914400" y="4744290"/>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43E748A-9BC3-FBDE-2637-9F8DCB617990}"/>
                </a:ext>
              </a:extLst>
            </p:cNvPr>
            <p:cNvSpPr/>
            <p:nvPr/>
          </p:nvSpPr>
          <p:spPr>
            <a:xfrm flipV="1">
              <a:off x="695324" y="1700791"/>
              <a:ext cx="3848094" cy="1896271"/>
            </a:xfrm>
            <a:prstGeom prst="rect">
              <a:avLst/>
            </a:prstGeom>
            <a:gradFill>
              <a:gsLst>
                <a:gs pos="89000">
                  <a:schemeClr val="bg1">
                    <a:alpha val="80000"/>
                  </a:schemeClr>
                </a:gs>
                <a:gs pos="10000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56DB8A-F0CA-ED51-4627-8E3721492A95}"/>
                </a:ext>
              </a:extLst>
            </p:cNvPr>
            <p:cNvSpPr/>
            <p:nvPr/>
          </p:nvSpPr>
          <p:spPr>
            <a:xfrm rot="10800000" flipV="1">
              <a:off x="695323" y="3925621"/>
              <a:ext cx="3733025" cy="1828185"/>
            </a:xfrm>
            <a:prstGeom prst="rect">
              <a:avLst/>
            </a:prstGeom>
            <a:gradFill>
              <a:gsLst>
                <a:gs pos="95000">
                  <a:schemeClr val="bg1">
                    <a:alpha val="80000"/>
                  </a:schemeClr>
                </a:gs>
                <a:gs pos="10000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itle 1">
            <a:extLst>
              <a:ext uri="{FF2B5EF4-FFF2-40B4-BE49-F238E27FC236}">
                <a16:creationId xmlns:a16="http://schemas.microsoft.com/office/drawing/2014/main" id="{B2CDDF22-717C-CA03-FF12-5D596A69B431}"/>
              </a:ext>
            </a:extLst>
          </p:cNvPr>
          <p:cNvSpPr txBox="1">
            <a:spLocks/>
          </p:cNvSpPr>
          <p:nvPr/>
        </p:nvSpPr>
        <p:spPr>
          <a:xfrm>
            <a:off x="7098501" y="470003"/>
            <a:ext cx="3758511" cy="122255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4000" b="0">
                <a:solidFill>
                  <a:schemeClr val="bg2">
                    <a:lumMod val="75000"/>
                  </a:schemeClr>
                </a:solidFill>
              </a:rPr>
              <a:t>Image Calibration</a:t>
            </a:r>
          </a:p>
        </p:txBody>
      </p:sp>
      <p:cxnSp>
        <p:nvCxnSpPr>
          <p:cNvPr id="23" name="Straight Connector 22">
            <a:extLst>
              <a:ext uri="{FF2B5EF4-FFF2-40B4-BE49-F238E27FC236}">
                <a16:creationId xmlns:a16="http://schemas.microsoft.com/office/drawing/2014/main" id="{6BF5DD88-025F-57D4-8641-2D4FD5C1F666}"/>
              </a:ext>
            </a:extLst>
          </p:cNvPr>
          <p:cNvCxnSpPr/>
          <p:nvPr/>
        </p:nvCxnSpPr>
        <p:spPr>
          <a:xfrm>
            <a:off x="6794500" y="546293"/>
            <a:ext cx="0" cy="106997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26" name="Picture 25" descr="A picture containing stone, concrete&#10;&#10;Description automatically generated">
            <a:extLst>
              <a:ext uri="{FF2B5EF4-FFF2-40B4-BE49-F238E27FC236}">
                <a16:creationId xmlns:a16="http://schemas.microsoft.com/office/drawing/2014/main" id="{37574E21-D5EA-43B3-BB5A-F3DE8F765D12}"/>
              </a:ext>
            </a:extLst>
          </p:cNvPr>
          <p:cNvPicPr>
            <a:picLocks noChangeAspect="1"/>
          </p:cNvPicPr>
          <p:nvPr/>
        </p:nvPicPr>
        <p:blipFill rotWithShape="1">
          <a:blip r:embed="rId2">
            <a:extLst>
              <a:ext uri="{28A0092B-C50C-407E-A947-70E740481C1C}">
                <a14:useLocalDpi xmlns:a14="http://schemas.microsoft.com/office/drawing/2010/main" val="0"/>
              </a:ext>
            </a:extLst>
          </a:blip>
          <a:srcRect l="1970" t="4956" r="2606" b="4956"/>
          <a:stretch/>
        </p:blipFill>
        <p:spPr>
          <a:xfrm>
            <a:off x="4205380" y="1884164"/>
            <a:ext cx="3343090" cy="3177047"/>
          </a:xfrm>
          <a:prstGeom prst="rect">
            <a:avLst/>
          </a:prstGeom>
        </p:spPr>
      </p:pic>
      <p:sp>
        <p:nvSpPr>
          <p:cNvPr id="33" name="Title 1">
            <a:extLst>
              <a:ext uri="{FF2B5EF4-FFF2-40B4-BE49-F238E27FC236}">
                <a16:creationId xmlns:a16="http://schemas.microsoft.com/office/drawing/2014/main" id="{1BBD8ACA-667F-871E-19F6-9C65813F96B7}"/>
              </a:ext>
            </a:extLst>
          </p:cNvPr>
          <p:cNvSpPr txBox="1">
            <a:spLocks/>
          </p:cNvSpPr>
          <p:nvPr/>
        </p:nvSpPr>
        <p:spPr>
          <a:xfrm>
            <a:off x="3806240" y="5162433"/>
            <a:ext cx="4141370" cy="59607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1800" b="0">
                <a:solidFill>
                  <a:schemeClr val="tx1">
                    <a:lumMod val="65000"/>
                    <a:lumOff val="35000"/>
                  </a:schemeClr>
                </a:solidFill>
              </a:rPr>
              <a:t>Black and white array was used to calibrate and warp each test</a:t>
            </a:r>
          </a:p>
        </p:txBody>
      </p:sp>
      <p:sp>
        <p:nvSpPr>
          <p:cNvPr id="34" name="Footer Placeholder 33">
            <a:extLst>
              <a:ext uri="{FF2B5EF4-FFF2-40B4-BE49-F238E27FC236}">
                <a16:creationId xmlns:a16="http://schemas.microsoft.com/office/drawing/2014/main" id="{CE3A8FFB-0940-8E8E-DBDA-134B4BF86685}"/>
              </a:ext>
            </a:extLst>
          </p:cNvPr>
          <p:cNvSpPr>
            <a:spLocks noGrp="1"/>
          </p:cNvSpPr>
          <p:nvPr>
            <p:ph type="ftr" sz="quarter" idx="3"/>
          </p:nvPr>
        </p:nvSpPr>
        <p:spPr/>
        <p:txBody>
          <a:bodyPr/>
          <a:lstStyle/>
          <a:p>
            <a:r>
              <a:rPr lang="en-US"/>
              <a:t>Andres Hernandez Chapa</a:t>
            </a:r>
          </a:p>
        </p:txBody>
      </p:sp>
      <p:pic>
        <p:nvPicPr>
          <p:cNvPr id="35" name="Picture 34">
            <a:extLst>
              <a:ext uri="{FF2B5EF4-FFF2-40B4-BE49-F238E27FC236}">
                <a16:creationId xmlns:a16="http://schemas.microsoft.com/office/drawing/2014/main" id="{94A18649-F83B-3B5D-86BF-C1D5AD00F5B6}"/>
              </a:ext>
            </a:extLst>
          </p:cNvPr>
          <p:cNvPicPr>
            <a:picLocks noChangeAspect="1"/>
          </p:cNvPicPr>
          <p:nvPr/>
        </p:nvPicPr>
        <p:blipFill>
          <a:blip r:embed="rId3"/>
          <a:stretch>
            <a:fillRect/>
          </a:stretch>
        </p:blipFill>
        <p:spPr>
          <a:xfrm>
            <a:off x="8340173" y="1884164"/>
            <a:ext cx="3146596" cy="3177047"/>
          </a:xfrm>
          <a:prstGeom prst="rect">
            <a:avLst/>
          </a:prstGeom>
        </p:spPr>
      </p:pic>
      <p:sp>
        <p:nvSpPr>
          <p:cNvPr id="36" name="Title 1">
            <a:extLst>
              <a:ext uri="{FF2B5EF4-FFF2-40B4-BE49-F238E27FC236}">
                <a16:creationId xmlns:a16="http://schemas.microsoft.com/office/drawing/2014/main" id="{1C58811B-F2D5-EB5B-19A3-DF3C468A1DDF}"/>
              </a:ext>
            </a:extLst>
          </p:cNvPr>
          <p:cNvSpPr txBox="1">
            <a:spLocks/>
          </p:cNvSpPr>
          <p:nvPr/>
        </p:nvSpPr>
        <p:spPr>
          <a:xfrm>
            <a:off x="7897047" y="5157797"/>
            <a:ext cx="4032848" cy="59607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1800" b="0">
                <a:solidFill>
                  <a:schemeClr val="tx1">
                    <a:lumMod val="65000"/>
                    <a:lumOff val="35000"/>
                  </a:schemeClr>
                </a:solidFill>
              </a:rPr>
              <a:t>Region of Interest (ROI) and Blue Template is used for better analysis</a:t>
            </a:r>
          </a:p>
        </p:txBody>
      </p:sp>
      <p:sp>
        <p:nvSpPr>
          <p:cNvPr id="37" name="Title 1">
            <a:extLst>
              <a:ext uri="{FF2B5EF4-FFF2-40B4-BE49-F238E27FC236}">
                <a16:creationId xmlns:a16="http://schemas.microsoft.com/office/drawing/2014/main" id="{D4887247-72AB-1913-1637-7645A209F0BB}"/>
              </a:ext>
            </a:extLst>
          </p:cNvPr>
          <p:cNvSpPr txBox="1">
            <a:spLocks/>
          </p:cNvSpPr>
          <p:nvPr/>
        </p:nvSpPr>
        <p:spPr>
          <a:xfrm>
            <a:off x="8340173" y="1897416"/>
            <a:ext cx="1165810" cy="59607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1800" b="0">
                <a:solidFill>
                  <a:schemeClr val="bg1"/>
                </a:solidFill>
              </a:rPr>
              <a:t>Blue</a:t>
            </a:r>
          </a:p>
          <a:p>
            <a:r>
              <a:rPr lang="en-US" sz="1800" b="0">
                <a:solidFill>
                  <a:schemeClr val="bg1"/>
                </a:solidFill>
              </a:rPr>
              <a:t>Template</a:t>
            </a:r>
          </a:p>
        </p:txBody>
      </p:sp>
      <p:sp>
        <p:nvSpPr>
          <p:cNvPr id="38" name="Rectangle 37">
            <a:extLst>
              <a:ext uri="{FF2B5EF4-FFF2-40B4-BE49-F238E27FC236}">
                <a16:creationId xmlns:a16="http://schemas.microsoft.com/office/drawing/2014/main" id="{BBE6E4F1-39E8-0F71-2D34-BE98302E76F2}"/>
              </a:ext>
            </a:extLst>
          </p:cNvPr>
          <p:cNvSpPr/>
          <p:nvPr/>
        </p:nvSpPr>
        <p:spPr>
          <a:xfrm>
            <a:off x="8715375" y="3406168"/>
            <a:ext cx="2228850" cy="1086020"/>
          </a:xfrm>
          <a:prstGeom prst="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tle 1">
            <a:extLst>
              <a:ext uri="{FF2B5EF4-FFF2-40B4-BE49-F238E27FC236}">
                <a16:creationId xmlns:a16="http://schemas.microsoft.com/office/drawing/2014/main" id="{157B04ED-DE70-E85D-92C6-E8A6BD7A0B84}"/>
              </a:ext>
            </a:extLst>
          </p:cNvPr>
          <p:cNvSpPr txBox="1">
            <a:spLocks/>
          </p:cNvSpPr>
          <p:nvPr/>
        </p:nvSpPr>
        <p:spPr>
          <a:xfrm>
            <a:off x="8829391" y="3830065"/>
            <a:ext cx="2038917" cy="37086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1800" b="0">
                <a:solidFill>
                  <a:schemeClr val="bg1"/>
                </a:solidFill>
              </a:rPr>
              <a:t>Region of Interest</a:t>
            </a:r>
          </a:p>
        </p:txBody>
      </p:sp>
      <p:sp>
        <p:nvSpPr>
          <p:cNvPr id="40" name="Rectangle 39">
            <a:extLst>
              <a:ext uri="{FF2B5EF4-FFF2-40B4-BE49-F238E27FC236}">
                <a16:creationId xmlns:a16="http://schemas.microsoft.com/office/drawing/2014/main" id="{4F3A4B84-7C5F-5731-A005-9FADFF913B7D}"/>
              </a:ext>
            </a:extLst>
          </p:cNvPr>
          <p:cNvSpPr/>
          <p:nvPr/>
        </p:nvSpPr>
        <p:spPr>
          <a:xfrm>
            <a:off x="7606710" y="1747109"/>
            <a:ext cx="4451178" cy="4120291"/>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598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0"/>
                                        </p:tgtEl>
                                      </p:cBhvr>
                                    </p:animEffect>
                                    <p:set>
                                      <p:cBhvr>
                                        <p:cTn id="7"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5D4D6-048D-4528-BD47-CB9706CF25DB}"/>
              </a:ext>
            </a:extLst>
          </p:cNvPr>
          <p:cNvSpPr>
            <a:spLocks noGrp="1"/>
          </p:cNvSpPr>
          <p:nvPr>
            <p:ph type="title"/>
          </p:nvPr>
        </p:nvSpPr>
        <p:spPr>
          <a:xfrm>
            <a:off x="838200" y="444319"/>
            <a:ext cx="6740525" cy="1222556"/>
          </a:xfrm>
        </p:spPr>
        <p:txBody>
          <a:bodyPr>
            <a:normAutofit/>
          </a:bodyPr>
          <a:lstStyle/>
          <a:p>
            <a:r>
              <a:rPr lang="en-US" sz="4000">
                <a:solidFill>
                  <a:schemeClr val="tx1">
                    <a:lumMod val="75000"/>
                    <a:lumOff val="25000"/>
                  </a:schemeClr>
                </a:solidFill>
              </a:rPr>
              <a:t>Regolith Displacement Test Assembly (RDTA)</a:t>
            </a:r>
          </a:p>
        </p:txBody>
      </p:sp>
      <p:sp>
        <p:nvSpPr>
          <p:cNvPr id="5" name="Slide Number Placeholder 4">
            <a:extLst>
              <a:ext uri="{FF2B5EF4-FFF2-40B4-BE49-F238E27FC236}">
                <a16:creationId xmlns:a16="http://schemas.microsoft.com/office/drawing/2014/main" id="{C5A99089-3217-6B04-C100-BB0E88785354}"/>
              </a:ext>
            </a:extLst>
          </p:cNvPr>
          <p:cNvSpPr>
            <a:spLocks noGrp="1"/>
          </p:cNvSpPr>
          <p:nvPr>
            <p:ph type="sldNum" sz="quarter" idx="4"/>
          </p:nvPr>
        </p:nvSpPr>
        <p:spPr/>
        <p:txBody>
          <a:bodyPr/>
          <a:lstStyle/>
          <a:p>
            <a:fld id="{6F1FABC0-072B-4F22-8F9B-95A9D10B0206}" type="slidenum">
              <a:rPr lang="en-US" smtClean="0"/>
              <a:pPr/>
              <a:t>28</a:t>
            </a:fld>
            <a:endParaRPr lang="en-US"/>
          </a:p>
        </p:txBody>
      </p:sp>
      <p:sp>
        <p:nvSpPr>
          <p:cNvPr id="7" name="Rectangle 6">
            <a:extLst>
              <a:ext uri="{FF2B5EF4-FFF2-40B4-BE49-F238E27FC236}">
                <a16:creationId xmlns:a16="http://schemas.microsoft.com/office/drawing/2014/main" id="{EED91FB7-B073-1912-AC6B-0DDDDF0B7536}"/>
              </a:ext>
            </a:extLst>
          </p:cNvPr>
          <p:cNvSpPr/>
          <p:nvPr/>
        </p:nvSpPr>
        <p:spPr>
          <a:xfrm>
            <a:off x="387541" y="2095444"/>
            <a:ext cx="152400" cy="3314700"/>
          </a:xfrm>
          <a:prstGeom prst="rect">
            <a:avLst/>
          </a:prstGeom>
          <a:solidFill>
            <a:schemeClr val="bg2">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8507F539-EAF5-F9E3-C968-2B595D21DC0B}"/>
              </a:ext>
            </a:extLst>
          </p:cNvPr>
          <p:cNvGrpSpPr/>
          <p:nvPr/>
        </p:nvGrpSpPr>
        <p:grpSpPr>
          <a:xfrm>
            <a:off x="780442" y="1842192"/>
            <a:ext cx="3674270" cy="3878222"/>
            <a:chOff x="1278726" y="1856536"/>
            <a:chExt cx="3674270" cy="3878222"/>
          </a:xfrm>
        </p:grpSpPr>
        <p:sp>
          <p:nvSpPr>
            <p:cNvPr id="12" name="Title 1">
              <a:extLst>
                <a:ext uri="{FF2B5EF4-FFF2-40B4-BE49-F238E27FC236}">
                  <a16:creationId xmlns:a16="http://schemas.microsoft.com/office/drawing/2014/main" id="{4ED5A1C6-F6F6-FAF4-A50E-328F0545B066}"/>
                </a:ext>
              </a:extLst>
            </p:cNvPr>
            <p:cNvSpPr txBox="1">
              <a:spLocks/>
            </p:cNvSpPr>
            <p:nvPr/>
          </p:nvSpPr>
          <p:spPr>
            <a:xfrm>
              <a:off x="1278728" y="1856536"/>
              <a:ext cx="35599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Test Rig</a:t>
              </a:r>
            </a:p>
          </p:txBody>
        </p:sp>
        <p:sp>
          <p:nvSpPr>
            <p:cNvPr id="15" name="Title 1">
              <a:extLst>
                <a:ext uri="{FF2B5EF4-FFF2-40B4-BE49-F238E27FC236}">
                  <a16:creationId xmlns:a16="http://schemas.microsoft.com/office/drawing/2014/main" id="{1A5052CC-73E2-C386-5CA8-528BC3EBD551}"/>
                </a:ext>
              </a:extLst>
            </p:cNvPr>
            <p:cNvSpPr txBox="1">
              <a:spLocks/>
            </p:cNvSpPr>
            <p:nvPr/>
          </p:nvSpPr>
          <p:spPr>
            <a:xfrm>
              <a:off x="1278726" y="2980684"/>
              <a:ext cx="31408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Data Acquisition</a:t>
              </a:r>
            </a:p>
          </p:txBody>
        </p:sp>
        <p:sp>
          <p:nvSpPr>
            <p:cNvPr id="16" name="Title 1">
              <a:extLst>
                <a:ext uri="{FF2B5EF4-FFF2-40B4-BE49-F238E27FC236}">
                  <a16:creationId xmlns:a16="http://schemas.microsoft.com/office/drawing/2014/main" id="{5CAFF5A0-FDBA-371C-2CCF-79303D5E14BA}"/>
                </a:ext>
              </a:extLst>
            </p:cNvPr>
            <p:cNvSpPr txBox="1">
              <a:spLocks/>
            </p:cNvSpPr>
            <p:nvPr/>
          </p:nvSpPr>
          <p:spPr>
            <a:xfrm>
              <a:off x="1278726" y="5313980"/>
              <a:ext cx="31408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Plume Distribution</a:t>
              </a:r>
            </a:p>
          </p:txBody>
        </p:sp>
        <p:sp>
          <p:nvSpPr>
            <p:cNvPr id="17" name="Title 1">
              <a:extLst>
                <a:ext uri="{FF2B5EF4-FFF2-40B4-BE49-F238E27FC236}">
                  <a16:creationId xmlns:a16="http://schemas.microsoft.com/office/drawing/2014/main" id="{6D37D40C-9F37-3E42-34A6-D2BFF6F25073}"/>
                </a:ext>
              </a:extLst>
            </p:cNvPr>
            <p:cNvSpPr txBox="1">
              <a:spLocks/>
            </p:cNvSpPr>
            <p:nvPr/>
          </p:nvSpPr>
          <p:spPr>
            <a:xfrm>
              <a:off x="1278726" y="2415977"/>
              <a:ext cx="35599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Experimental Procedure</a:t>
              </a:r>
            </a:p>
          </p:txBody>
        </p:sp>
        <p:sp>
          <p:nvSpPr>
            <p:cNvPr id="18" name="Title 1">
              <a:extLst>
                <a:ext uri="{FF2B5EF4-FFF2-40B4-BE49-F238E27FC236}">
                  <a16:creationId xmlns:a16="http://schemas.microsoft.com/office/drawing/2014/main" id="{711A6D1C-BE6A-83CD-135B-0445FED1F736}"/>
                </a:ext>
              </a:extLst>
            </p:cNvPr>
            <p:cNvSpPr txBox="1">
              <a:spLocks/>
            </p:cNvSpPr>
            <p:nvPr/>
          </p:nvSpPr>
          <p:spPr>
            <a:xfrm>
              <a:off x="1278726" y="3543860"/>
              <a:ext cx="31408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Image Calibration</a:t>
              </a:r>
            </a:p>
          </p:txBody>
        </p:sp>
        <p:sp>
          <p:nvSpPr>
            <p:cNvPr id="19" name="Title 1">
              <a:extLst>
                <a:ext uri="{FF2B5EF4-FFF2-40B4-BE49-F238E27FC236}">
                  <a16:creationId xmlns:a16="http://schemas.microsoft.com/office/drawing/2014/main" id="{87D502E8-9C01-C0B9-3609-349DCAC342BD}"/>
                </a:ext>
              </a:extLst>
            </p:cNvPr>
            <p:cNvSpPr txBox="1">
              <a:spLocks/>
            </p:cNvSpPr>
            <p:nvPr/>
          </p:nvSpPr>
          <p:spPr>
            <a:xfrm>
              <a:off x="1278726" y="4143093"/>
              <a:ext cx="3674270"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Plume Profile Identifier</a:t>
              </a:r>
            </a:p>
          </p:txBody>
        </p:sp>
        <p:sp>
          <p:nvSpPr>
            <p:cNvPr id="20" name="Title 1">
              <a:extLst>
                <a:ext uri="{FF2B5EF4-FFF2-40B4-BE49-F238E27FC236}">
                  <a16:creationId xmlns:a16="http://schemas.microsoft.com/office/drawing/2014/main" id="{F0B7AE5F-0862-5E21-AAC4-D300A2731A4F}"/>
                </a:ext>
              </a:extLst>
            </p:cNvPr>
            <p:cNvSpPr txBox="1">
              <a:spLocks/>
            </p:cNvSpPr>
            <p:nvPr/>
          </p:nvSpPr>
          <p:spPr>
            <a:xfrm>
              <a:off x="1278726" y="4736426"/>
              <a:ext cx="3674270"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JPEG to Binary Image</a:t>
              </a:r>
            </a:p>
          </p:txBody>
        </p:sp>
      </p:grpSp>
      <p:sp>
        <p:nvSpPr>
          <p:cNvPr id="4" name="Oval 3">
            <a:extLst>
              <a:ext uri="{FF2B5EF4-FFF2-40B4-BE49-F238E27FC236}">
                <a16:creationId xmlns:a16="http://schemas.microsoft.com/office/drawing/2014/main" id="{7B4E09F0-3531-9742-032A-E661C0558A9A}"/>
              </a:ext>
            </a:extLst>
          </p:cNvPr>
          <p:cNvSpPr/>
          <p:nvPr/>
        </p:nvSpPr>
        <p:spPr>
          <a:xfrm>
            <a:off x="292291" y="1843031"/>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7E84997-CD10-AB7C-4A5E-59325F975B62}"/>
              </a:ext>
            </a:extLst>
          </p:cNvPr>
          <p:cNvSpPr/>
          <p:nvPr/>
        </p:nvSpPr>
        <p:spPr>
          <a:xfrm>
            <a:off x="292291" y="5329181"/>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0E863F9-7FC5-257B-C4CA-782F18DF5E16}"/>
              </a:ext>
            </a:extLst>
          </p:cNvPr>
          <p:cNvSpPr/>
          <p:nvPr/>
        </p:nvSpPr>
        <p:spPr>
          <a:xfrm>
            <a:off x="292291" y="2405919"/>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26B7688-745E-488E-C78B-2CD331CFD29D}"/>
              </a:ext>
            </a:extLst>
          </p:cNvPr>
          <p:cNvSpPr/>
          <p:nvPr/>
        </p:nvSpPr>
        <p:spPr>
          <a:xfrm>
            <a:off x="292291" y="2977638"/>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5044349-149C-D417-E219-5E69F3EEE50C}"/>
              </a:ext>
            </a:extLst>
          </p:cNvPr>
          <p:cNvSpPr/>
          <p:nvPr/>
        </p:nvSpPr>
        <p:spPr>
          <a:xfrm>
            <a:off x="292291" y="3529752"/>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5BDD7F93-0300-7363-32E2-99181BA0E425}"/>
              </a:ext>
            </a:extLst>
          </p:cNvPr>
          <p:cNvSpPr/>
          <p:nvPr/>
        </p:nvSpPr>
        <p:spPr>
          <a:xfrm>
            <a:off x="292291" y="4139763"/>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A8801DD-FEF9-4506-F476-CA62556D5841}"/>
              </a:ext>
            </a:extLst>
          </p:cNvPr>
          <p:cNvSpPr/>
          <p:nvPr/>
        </p:nvSpPr>
        <p:spPr>
          <a:xfrm>
            <a:off x="292291" y="4729946"/>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43E748A-9BC3-FBDE-2637-9F8DCB617990}"/>
              </a:ext>
            </a:extLst>
          </p:cNvPr>
          <p:cNvSpPr/>
          <p:nvPr/>
        </p:nvSpPr>
        <p:spPr>
          <a:xfrm flipV="1">
            <a:off x="73214" y="1686448"/>
            <a:ext cx="3757183" cy="2453314"/>
          </a:xfrm>
          <a:prstGeom prst="rect">
            <a:avLst/>
          </a:prstGeom>
          <a:gradFill>
            <a:gsLst>
              <a:gs pos="89000">
                <a:schemeClr val="bg1">
                  <a:alpha val="80000"/>
                </a:schemeClr>
              </a:gs>
              <a:gs pos="10000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56DB8A-F0CA-ED51-4627-8E3721492A95}"/>
              </a:ext>
            </a:extLst>
          </p:cNvPr>
          <p:cNvSpPr/>
          <p:nvPr/>
        </p:nvSpPr>
        <p:spPr>
          <a:xfrm rot="10800000" flipV="1">
            <a:off x="73214" y="4487653"/>
            <a:ext cx="3573866" cy="1266324"/>
          </a:xfrm>
          <a:prstGeom prst="rect">
            <a:avLst/>
          </a:prstGeom>
          <a:gradFill>
            <a:gsLst>
              <a:gs pos="95000">
                <a:schemeClr val="bg1">
                  <a:alpha val="80000"/>
                </a:schemeClr>
              </a:gs>
              <a:gs pos="10000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5C5D3F00-C7E2-1D27-4464-FF114F03D3EB}"/>
              </a:ext>
            </a:extLst>
          </p:cNvPr>
          <p:cNvGrpSpPr/>
          <p:nvPr/>
        </p:nvGrpSpPr>
        <p:grpSpPr>
          <a:xfrm>
            <a:off x="4084593" y="1949644"/>
            <a:ext cx="4857015" cy="2854054"/>
            <a:chOff x="4979572" y="1974435"/>
            <a:chExt cx="4857015" cy="2854054"/>
          </a:xfrm>
        </p:grpSpPr>
        <p:pic>
          <p:nvPicPr>
            <p:cNvPr id="21" name="Picture 20">
              <a:extLst>
                <a:ext uri="{FF2B5EF4-FFF2-40B4-BE49-F238E27FC236}">
                  <a16:creationId xmlns:a16="http://schemas.microsoft.com/office/drawing/2014/main" id="{1320FF5D-793A-8001-44F8-970A7A98D87B}"/>
                </a:ext>
              </a:extLst>
            </p:cNvPr>
            <p:cNvPicPr>
              <a:picLocks noChangeAspect="1"/>
            </p:cNvPicPr>
            <p:nvPr/>
          </p:nvPicPr>
          <p:blipFill>
            <a:blip r:embed="rId2"/>
            <a:stretch>
              <a:fillRect/>
            </a:stretch>
          </p:blipFill>
          <p:spPr>
            <a:xfrm>
              <a:off x="4979572" y="1974435"/>
              <a:ext cx="4857015" cy="2854054"/>
            </a:xfrm>
            <a:prstGeom prst="rect">
              <a:avLst/>
            </a:prstGeom>
          </p:spPr>
        </p:pic>
        <mc:AlternateContent xmlns:mc="http://schemas.openxmlformats.org/markup-compatibility/2006">
          <mc:Choice xmlns:p14="http://schemas.microsoft.com/office/powerpoint/2010/main" Requires="p14">
            <p:contentPart p14:bwMode="auto" r:id="rId3">
              <p14:nvContentPartPr>
                <p14:cNvPr id="22" name="Ink 21">
                  <a:extLst>
                    <a:ext uri="{FF2B5EF4-FFF2-40B4-BE49-F238E27FC236}">
                      <a16:creationId xmlns:a16="http://schemas.microsoft.com/office/drawing/2014/main" id="{41DB2289-2112-B80C-A55D-7F45471B24AC}"/>
                    </a:ext>
                  </a:extLst>
                </p14:cNvPr>
                <p14:cNvContentPartPr/>
                <p14:nvPr/>
              </p14:nvContentPartPr>
              <p14:xfrm>
                <a:off x="7643417" y="3790152"/>
                <a:ext cx="1687361" cy="523158"/>
              </p14:xfrm>
            </p:contentPart>
          </mc:Choice>
          <mc:Fallback>
            <p:pic>
              <p:nvPicPr>
                <p:cNvPr id="22" name="Ink 21">
                  <a:extLst>
                    <a:ext uri="{FF2B5EF4-FFF2-40B4-BE49-F238E27FC236}">
                      <a16:creationId xmlns:a16="http://schemas.microsoft.com/office/drawing/2014/main" id="{41DB2289-2112-B80C-A55D-7F45471B24AC}"/>
                    </a:ext>
                  </a:extLst>
                </p:cNvPr>
                <p:cNvPicPr/>
                <p:nvPr/>
              </p:nvPicPr>
              <p:blipFill>
                <a:blip r:embed="rId4"/>
                <a:stretch>
                  <a:fillRect/>
                </a:stretch>
              </p:blipFill>
              <p:spPr>
                <a:xfrm>
                  <a:off x="7634417" y="3781157"/>
                  <a:ext cx="1705001" cy="540788"/>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23" name="Ink 22">
                  <a:extLst>
                    <a:ext uri="{FF2B5EF4-FFF2-40B4-BE49-F238E27FC236}">
                      <a16:creationId xmlns:a16="http://schemas.microsoft.com/office/drawing/2014/main" id="{CA786799-1B1F-6A89-0440-410826599DE8}"/>
                    </a:ext>
                  </a:extLst>
                </p14:cNvPr>
                <p14:cNvContentPartPr/>
                <p14:nvPr/>
              </p14:nvContentPartPr>
              <p14:xfrm>
                <a:off x="7662952" y="3540044"/>
                <a:ext cx="1678459" cy="721898"/>
              </p14:xfrm>
            </p:contentPart>
          </mc:Choice>
          <mc:Fallback>
            <p:pic>
              <p:nvPicPr>
                <p:cNvPr id="23" name="Ink 22">
                  <a:extLst>
                    <a:ext uri="{FF2B5EF4-FFF2-40B4-BE49-F238E27FC236}">
                      <a16:creationId xmlns:a16="http://schemas.microsoft.com/office/drawing/2014/main" id="{CA786799-1B1F-6A89-0440-410826599DE8}"/>
                    </a:ext>
                  </a:extLst>
                </p:cNvPr>
                <p:cNvPicPr/>
                <p:nvPr/>
              </p:nvPicPr>
              <p:blipFill>
                <a:blip r:embed="rId6"/>
                <a:stretch>
                  <a:fillRect/>
                </a:stretch>
              </p:blipFill>
              <p:spPr>
                <a:xfrm>
                  <a:off x="7653953" y="3531047"/>
                  <a:ext cx="1696097" cy="739532"/>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24" name="Ink 23">
                  <a:extLst>
                    <a:ext uri="{FF2B5EF4-FFF2-40B4-BE49-F238E27FC236}">
                      <a16:creationId xmlns:a16="http://schemas.microsoft.com/office/drawing/2014/main" id="{07A3043D-9E9A-85E3-52D1-D58F41577DBD}"/>
                    </a:ext>
                  </a:extLst>
                </p14:cNvPr>
                <p14:cNvContentPartPr/>
                <p14:nvPr/>
              </p14:nvContentPartPr>
              <p14:xfrm>
                <a:off x="7623883" y="3229840"/>
                <a:ext cx="1731622" cy="1006418"/>
              </p14:xfrm>
            </p:contentPart>
          </mc:Choice>
          <mc:Fallback>
            <p:pic>
              <p:nvPicPr>
                <p:cNvPr id="24" name="Ink 23">
                  <a:extLst>
                    <a:ext uri="{FF2B5EF4-FFF2-40B4-BE49-F238E27FC236}">
                      <a16:creationId xmlns:a16="http://schemas.microsoft.com/office/drawing/2014/main" id="{07A3043D-9E9A-85E3-52D1-D58F41577DBD}"/>
                    </a:ext>
                  </a:extLst>
                </p:cNvPr>
                <p:cNvPicPr/>
                <p:nvPr/>
              </p:nvPicPr>
              <p:blipFill>
                <a:blip r:embed="rId8"/>
                <a:stretch>
                  <a:fillRect/>
                </a:stretch>
              </p:blipFill>
              <p:spPr>
                <a:xfrm>
                  <a:off x="7614883" y="3220841"/>
                  <a:ext cx="1749262" cy="1024056"/>
                </a:xfrm>
                <a:prstGeom prst="rect">
                  <a:avLst/>
                </a:prstGeom>
              </p:spPr>
            </p:pic>
          </mc:Fallback>
        </mc:AlternateContent>
      </p:grpSp>
      <p:sp>
        <p:nvSpPr>
          <p:cNvPr id="33" name="Rectangle 32">
            <a:extLst>
              <a:ext uri="{FF2B5EF4-FFF2-40B4-BE49-F238E27FC236}">
                <a16:creationId xmlns:a16="http://schemas.microsoft.com/office/drawing/2014/main" id="{DF52750A-B358-879C-3E80-D8A5D7FDEC10}"/>
              </a:ext>
            </a:extLst>
          </p:cNvPr>
          <p:cNvSpPr/>
          <p:nvPr/>
        </p:nvSpPr>
        <p:spPr>
          <a:xfrm>
            <a:off x="4617996" y="2502643"/>
            <a:ext cx="3842530" cy="1978189"/>
          </a:xfrm>
          <a:prstGeom prst="rect">
            <a:avLst/>
          </a:prstGeom>
          <a:no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487C4BB3-7285-2A3C-D83E-15AF32A71935}"/>
              </a:ext>
            </a:extLst>
          </p:cNvPr>
          <p:cNvGrpSpPr/>
          <p:nvPr/>
        </p:nvGrpSpPr>
        <p:grpSpPr>
          <a:xfrm>
            <a:off x="4049243" y="1929246"/>
            <a:ext cx="4884145" cy="2874452"/>
            <a:chOff x="3885959" y="2249014"/>
            <a:chExt cx="4884145" cy="2874452"/>
          </a:xfrm>
          <a:solidFill>
            <a:schemeClr val="tx1">
              <a:alpha val="75000"/>
            </a:schemeClr>
          </a:solidFill>
        </p:grpSpPr>
        <p:sp>
          <p:nvSpPr>
            <p:cNvPr id="34" name="Rectangle 33">
              <a:extLst>
                <a:ext uri="{FF2B5EF4-FFF2-40B4-BE49-F238E27FC236}">
                  <a16:creationId xmlns:a16="http://schemas.microsoft.com/office/drawing/2014/main" id="{A30E33F2-CD2B-E808-44E2-7B7B177AF4A8}"/>
                </a:ext>
              </a:extLst>
            </p:cNvPr>
            <p:cNvSpPr/>
            <p:nvPr/>
          </p:nvSpPr>
          <p:spPr>
            <a:xfrm>
              <a:off x="3885959" y="2249014"/>
              <a:ext cx="545363" cy="28744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E4FA61D-B548-B134-FA43-C137948915A1}"/>
                </a:ext>
              </a:extLst>
            </p:cNvPr>
            <p:cNvSpPr/>
            <p:nvPr/>
          </p:nvSpPr>
          <p:spPr>
            <a:xfrm>
              <a:off x="8302867" y="2249014"/>
              <a:ext cx="467237" cy="28744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314EE0A9-DC7B-7BF2-5B76-FCB900F75A68}"/>
                </a:ext>
              </a:extLst>
            </p:cNvPr>
            <p:cNvSpPr/>
            <p:nvPr/>
          </p:nvSpPr>
          <p:spPr>
            <a:xfrm>
              <a:off x="4432377" y="4814935"/>
              <a:ext cx="3871215" cy="3085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EDF426E-E910-6A2F-89BC-DEB0BABC3271}"/>
                </a:ext>
              </a:extLst>
            </p:cNvPr>
            <p:cNvSpPr/>
            <p:nvPr/>
          </p:nvSpPr>
          <p:spPr>
            <a:xfrm>
              <a:off x="4431323" y="2249314"/>
              <a:ext cx="3870490" cy="5730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itle 1">
            <a:extLst>
              <a:ext uri="{FF2B5EF4-FFF2-40B4-BE49-F238E27FC236}">
                <a16:creationId xmlns:a16="http://schemas.microsoft.com/office/drawing/2014/main" id="{B5138F68-073B-08A0-14D9-69AEA7D96489}"/>
              </a:ext>
            </a:extLst>
          </p:cNvPr>
          <p:cNvSpPr txBox="1">
            <a:spLocks/>
          </p:cNvSpPr>
          <p:nvPr/>
        </p:nvSpPr>
        <p:spPr>
          <a:xfrm>
            <a:off x="7098501" y="470003"/>
            <a:ext cx="3758511" cy="122255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4000" b="0">
                <a:solidFill>
                  <a:schemeClr val="bg2">
                    <a:lumMod val="75000"/>
                  </a:schemeClr>
                </a:solidFill>
              </a:rPr>
              <a:t>Plume Profile Identifier (PPI)</a:t>
            </a:r>
          </a:p>
        </p:txBody>
      </p:sp>
      <p:cxnSp>
        <p:nvCxnSpPr>
          <p:cNvPr id="42" name="Straight Connector 41">
            <a:extLst>
              <a:ext uri="{FF2B5EF4-FFF2-40B4-BE49-F238E27FC236}">
                <a16:creationId xmlns:a16="http://schemas.microsoft.com/office/drawing/2014/main" id="{8BD07C02-265D-EDDA-7EA0-0EE005502BFF}"/>
              </a:ext>
            </a:extLst>
          </p:cNvPr>
          <p:cNvCxnSpPr/>
          <p:nvPr/>
        </p:nvCxnSpPr>
        <p:spPr>
          <a:xfrm>
            <a:off x="6794500" y="546293"/>
            <a:ext cx="0" cy="106997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3" name="Title 1">
            <a:extLst>
              <a:ext uri="{FF2B5EF4-FFF2-40B4-BE49-F238E27FC236}">
                <a16:creationId xmlns:a16="http://schemas.microsoft.com/office/drawing/2014/main" id="{9A5025AC-0094-3699-1AC3-580E5153FB08}"/>
              </a:ext>
            </a:extLst>
          </p:cNvPr>
          <p:cNvSpPr txBox="1">
            <a:spLocks/>
          </p:cNvSpPr>
          <p:nvPr/>
        </p:nvSpPr>
        <p:spPr>
          <a:xfrm>
            <a:off x="3931534" y="4885198"/>
            <a:ext cx="5163131" cy="59607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1800" b="0">
                <a:solidFill>
                  <a:schemeClr val="tx1">
                    <a:lumMod val="65000"/>
                    <a:lumOff val="35000"/>
                  </a:schemeClr>
                </a:solidFill>
              </a:rPr>
              <a:t>Plumes generated during a drop test with confidence level scale based on plume density</a:t>
            </a:r>
          </a:p>
        </p:txBody>
      </p:sp>
      <p:sp>
        <p:nvSpPr>
          <p:cNvPr id="45" name="Footer Placeholder 44">
            <a:extLst>
              <a:ext uri="{FF2B5EF4-FFF2-40B4-BE49-F238E27FC236}">
                <a16:creationId xmlns:a16="http://schemas.microsoft.com/office/drawing/2014/main" id="{C6A118AA-B280-FFC0-4C45-5D0B60C12A74}"/>
              </a:ext>
            </a:extLst>
          </p:cNvPr>
          <p:cNvSpPr>
            <a:spLocks noGrp="1"/>
          </p:cNvSpPr>
          <p:nvPr>
            <p:ph type="ftr" sz="quarter" idx="3"/>
          </p:nvPr>
        </p:nvSpPr>
        <p:spPr/>
        <p:txBody>
          <a:bodyPr/>
          <a:lstStyle/>
          <a:p>
            <a:r>
              <a:rPr lang="en-US"/>
              <a:t>Andres Hernandez Chapa</a:t>
            </a:r>
          </a:p>
        </p:txBody>
      </p:sp>
      <p:grpSp>
        <p:nvGrpSpPr>
          <p:cNvPr id="47" name="Group 46">
            <a:extLst>
              <a:ext uri="{FF2B5EF4-FFF2-40B4-BE49-F238E27FC236}">
                <a16:creationId xmlns:a16="http://schemas.microsoft.com/office/drawing/2014/main" id="{4E0F8BBF-B466-4967-4EBD-6498D2C2448D}"/>
              </a:ext>
            </a:extLst>
          </p:cNvPr>
          <p:cNvGrpSpPr/>
          <p:nvPr/>
        </p:nvGrpSpPr>
        <p:grpSpPr>
          <a:xfrm>
            <a:off x="9297387" y="2055305"/>
            <a:ext cx="2599862" cy="3545395"/>
            <a:chOff x="9220813" y="1900671"/>
            <a:chExt cx="2599862" cy="3545395"/>
          </a:xfrm>
        </p:grpSpPr>
        <p:pic>
          <p:nvPicPr>
            <p:cNvPr id="25" name="Picture 24">
              <a:extLst>
                <a:ext uri="{FF2B5EF4-FFF2-40B4-BE49-F238E27FC236}">
                  <a16:creationId xmlns:a16="http://schemas.microsoft.com/office/drawing/2014/main" id="{96814387-77ED-EFB8-0ABF-98160C2C0B7C}"/>
                </a:ext>
              </a:extLst>
            </p:cNvPr>
            <p:cNvPicPr>
              <a:picLocks noChangeAspect="1"/>
            </p:cNvPicPr>
            <p:nvPr/>
          </p:nvPicPr>
          <p:blipFill>
            <a:blip r:embed="rId9"/>
            <a:stretch>
              <a:fillRect/>
            </a:stretch>
          </p:blipFill>
          <p:spPr>
            <a:xfrm>
              <a:off x="9220813" y="1900671"/>
              <a:ext cx="2599862" cy="1996581"/>
            </a:xfrm>
            <a:prstGeom prst="rect">
              <a:avLst/>
            </a:prstGeom>
          </p:spPr>
        </p:pic>
        <p:sp>
          <p:nvSpPr>
            <p:cNvPr id="46" name="Title 1">
              <a:extLst>
                <a:ext uri="{FF2B5EF4-FFF2-40B4-BE49-F238E27FC236}">
                  <a16:creationId xmlns:a16="http://schemas.microsoft.com/office/drawing/2014/main" id="{B5C2DCAA-6D3E-55DB-198C-B96D1BBEB49C}"/>
                </a:ext>
              </a:extLst>
            </p:cNvPr>
            <p:cNvSpPr txBox="1">
              <a:spLocks/>
            </p:cNvSpPr>
            <p:nvPr/>
          </p:nvSpPr>
          <p:spPr>
            <a:xfrm>
              <a:off x="9220813" y="3950294"/>
              <a:ext cx="2435349" cy="149577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1800">
                  <a:solidFill>
                    <a:schemeClr val="tx1">
                      <a:lumMod val="65000"/>
                      <a:lumOff val="35000"/>
                    </a:schemeClr>
                  </a:solidFill>
                </a:rPr>
                <a:t>    Level       Visibility</a:t>
              </a:r>
            </a:p>
            <a:p>
              <a:r>
                <a:rPr lang="en-US" sz="1800" b="0">
                  <a:solidFill>
                    <a:schemeClr val="tx1">
                      <a:lumMod val="65000"/>
                      <a:lumOff val="35000"/>
                    </a:schemeClr>
                  </a:solidFill>
                </a:rPr>
                <a:t>     High	       ~  20% </a:t>
              </a:r>
            </a:p>
            <a:p>
              <a:r>
                <a:rPr lang="en-US" sz="1800" b="0">
                  <a:solidFill>
                    <a:schemeClr val="tx1">
                      <a:lumMod val="65000"/>
                      <a:lumOff val="35000"/>
                    </a:schemeClr>
                  </a:solidFill>
                </a:rPr>
                <a:t>     Med	       ~  40% </a:t>
              </a:r>
            </a:p>
            <a:p>
              <a:r>
                <a:rPr lang="en-US" sz="1800" b="0">
                  <a:solidFill>
                    <a:schemeClr val="tx1">
                      <a:lumMod val="65000"/>
                      <a:lumOff val="35000"/>
                    </a:schemeClr>
                  </a:solidFill>
                </a:rPr>
                <a:t>     Low	       ~  80%</a:t>
              </a:r>
            </a:p>
            <a:p>
              <a:r>
                <a:rPr lang="en-US" sz="1800" b="0">
                  <a:solidFill>
                    <a:schemeClr val="tx1">
                      <a:lumMod val="65000"/>
                      <a:lumOff val="35000"/>
                    </a:schemeClr>
                  </a:solidFill>
                </a:rPr>
                <a:t>     None	         100%</a:t>
              </a:r>
            </a:p>
          </p:txBody>
        </p:sp>
      </p:grpSp>
      <p:sp>
        <p:nvSpPr>
          <p:cNvPr id="49" name="Title 1">
            <a:extLst>
              <a:ext uri="{FF2B5EF4-FFF2-40B4-BE49-F238E27FC236}">
                <a16:creationId xmlns:a16="http://schemas.microsoft.com/office/drawing/2014/main" id="{0251E001-F520-8502-F458-6FA3E9C04803}"/>
              </a:ext>
            </a:extLst>
          </p:cNvPr>
          <p:cNvSpPr txBox="1">
            <a:spLocks/>
          </p:cNvSpPr>
          <p:nvPr/>
        </p:nvSpPr>
        <p:spPr>
          <a:xfrm>
            <a:off x="5901759" y="2150404"/>
            <a:ext cx="2749801"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1800" b="0">
                <a:solidFill>
                  <a:schemeClr val="bg1"/>
                </a:solidFill>
              </a:rPr>
              <a:t>Region of Interest (ROI)</a:t>
            </a:r>
          </a:p>
        </p:txBody>
      </p:sp>
      <p:sp>
        <p:nvSpPr>
          <p:cNvPr id="51" name="Title 1">
            <a:extLst>
              <a:ext uri="{FF2B5EF4-FFF2-40B4-BE49-F238E27FC236}">
                <a16:creationId xmlns:a16="http://schemas.microsoft.com/office/drawing/2014/main" id="{9CC8791F-347C-DD16-804E-93B6811E6427}"/>
              </a:ext>
            </a:extLst>
          </p:cNvPr>
          <p:cNvSpPr txBox="1">
            <a:spLocks/>
          </p:cNvSpPr>
          <p:nvPr/>
        </p:nvSpPr>
        <p:spPr>
          <a:xfrm>
            <a:off x="6997943" y="4237781"/>
            <a:ext cx="1497933" cy="26447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900" b="0">
                <a:solidFill>
                  <a:schemeClr val="bg1"/>
                </a:solidFill>
              </a:rPr>
              <a:t>TEST – 001_HEX_D4</a:t>
            </a:r>
          </a:p>
        </p:txBody>
      </p:sp>
      <p:sp>
        <p:nvSpPr>
          <p:cNvPr id="52" name="Title 1">
            <a:extLst>
              <a:ext uri="{FF2B5EF4-FFF2-40B4-BE49-F238E27FC236}">
                <a16:creationId xmlns:a16="http://schemas.microsoft.com/office/drawing/2014/main" id="{E9D86019-9D83-DDED-DF67-9CA25B2D180B}"/>
              </a:ext>
            </a:extLst>
          </p:cNvPr>
          <p:cNvSpPr txBox="1">
            <a:spLocks/>
          </p:cNvSpPr>
          <p:nvPr/>
        </p:nvSpPr>
        <p:spPr>
          <a:xfrm>
            <a:off x="10515061" y="3836200"/>
            <a:ext cx="1497933" cy="26447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900" b="0">
                <a:solidFill>
                  <a:schemeClr val="bg1"/>
                </a:solidFill>
              </a:rPr>
              <a:t>TEST – 001_HEX_D4</a:t>
            </a:r>
          </a:p>
        </p:txBody>
      </p:sp>
    </p:spTree>
    <p:extLst>
      <p:ext uri="{BB962C8B-B14F-4D97-AF65-F5344CB8AC3E}">
        <p14:creationId xmlns:p14="http://schemas.microsoft.com/office/powerpoint/2010/main" val="4647730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ectangle 148">
            <a:extLst>
              <a:ext uri="{FF2B5EF4-FFF2-40B4-BE49-F238E27FC236}">
                <a16:creationId xmlns:a16="http://schemas.microsoft.com/office/drawing/2014/main" id="{8277E700-CBD8-838B-9CE2-3D4938B5A9FB}"/>
              </a:ext>
            </a:extLst>
          </p:cNvPr>
          <p:cNvSpPr/>
          <p:nvPr/>
        </p:nvSpPr>
        <p:spPr>
          <a:xfrm>
            <a:off x="6998149" y="1803088"/>
            <a:ext cx="2359590" cy="3300668"/>
          </a:xfrm>
          <a:prstGeom prst="rect">
            <a:avLst/>
          </a:prstGeom>
          <a:solidFill>
            <a:srgbClr val="236192">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0D8BBB81-ADBD-6663-CEFE-4111624D96CA}"/>
              </a:ext>
            </a:extLst>
          </p:cNvPr>
          <p:cNvSpPr/>
          <p:nvPr/>
        </p:nvSpPr>
        <p:spPr>
          <a:xfrm>
            <a:off x="9971012" y="1803089"/>
            <a:ext cx="1966797" cy="3300668"/>
          </a:xfrm>
          <a:prstGeom prst="rect">
            <a:avLst/>
          </a:prstGeom>
          <a:solidFill>
            <a:srgbClr val="236192">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C0874928-D673-657B-1543-A432DFA3EC4D}"/>
              </a:ext>
            </a:extLst>
          </p:cNvPr>
          <p:cNvSpPr/>
          <p:nvPr/>
        </p:nvSpPr>
        <p:spPr>
          <a:xfrm>
            <a:off x="3989414" y="1804093"/>
            <a:ext cx="2353514" cy="3300668"/>
          </a:xfrm>
          <a:prstGeom prst="rect">
            <a:avLst/>
          </a:prstGeom>
          <a:solidFill>
            <a:srgbClr val="236192">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E5D4D6-048D-4528-BD47-CB9706CF25DB}"/>
              </a:ext>
            </a:extLst>
          </p:cNvPr>
          <p:cNvSpPr>
            <a:spLocks noGrp="1"/>
          </p:cNvSpPr>
          <p:nvPr>
            <p:ph type="title"/>
          </p:nvPr>
        </p:nvSpPr>
        <p:spPr>
          <a:xfrm>
            <a:off x="838200" y="444319"/>
            <a:ext cx="6740525" cy="1222556"/>
          </a:xfrm>
        </p:spPr>
        <p:txBody>
          <a:bodyPr>
            <a:normAutofit/>
          </a:bodyPr>
          <a:lstStyle/>
          <a:p>
            <a:r>
              <a:rPr lang="en-US" sz="4000">
                <a:solidFill>
                  <a:schemeClr val="tx1">
                    <a:lumMod val="75000"/>
                    <a:lumOff val="25000"/>
                  </a:schemeClr>
                </a:solidFill>
              </a:rPr>
              <a:t>Regolith Displacement Test Assembly (RDTA)</a:t>
            </a:r>
          </a:p>
        </p:txBody>
      </p:sp>
      <p:sp>
        <p:nvSpPr>
          <p:cNvPr id="5" name="Slide Number Placeholder 4">
            <a:extLst>
              <a:ext uri="{FF2B5EF4-FFF2-40B4-BE49-F238E27FC236}">
                <a16:creationId xmlns:a16="http://schemas.microsoft.com/office/drawing/2014/main" id="{C5A99089-3217-6B04-C100-BB0E88785354}"/>
              </a:ext>
            </a:extLst>
          </p:cNvPr>
          <p:cNvSpPr>
            <a:spLocks noGrp="1"/>
          </p:cNvSpPr>
          <p:nvPr>
            <p:ph type="sldNum" sz="quarter" idx="4"/>
          </p:nvPr>
        </p:nvSpPr>
        <p:spPr/>
        <p:txBody>
          <a:bodyPr/>
          <a:lstStyle/>
          <a:p>
            <a:fld id="{6F1FABC0-072B-4F22-8F9B-95A9D10B0206}" type="slidenum">
              <a:rPr lang="en-US" smtClean="0"/>
              <a:pPr/>
              <a:t>29</a:t>
            </a:fld>
            <a:endParaRPr lang="en-US"/>
          </a:p>
        </p:txBody>
      </p:sp>
      <p:grpSp>
        <p:nvGrpSpPr>
          <p:cNvPr id="14" name="Group 13">
            <a:extLst>
              <a:ext uri="{FF2B5EF4-FFF2-40B4-BE49-F238E27FC236}">
                <a16:creationId xmlns:a16="http://schemas.microsoft.com/office/drawing/2014/main" id="{41F590A7-11DB-21CB-1223-FF90631B084A}"/>
              </a:ext>
            </a:extLst>
          </p:cNvPr>
          <p:cNvGrpSpPr/>
          <p:nvPr/>
        </p:nvGrpSpPr>
        <p:grpSpPr>
          <a:xfrm>
            <a:off x="73214" y="1686443"/>
            <a:ext cx="4381498" cy="4053020"/>
            <a:chOff x="695323" y="1700787"/>
            <a:chExt cx="4381498" cy="4053020"/>
          </a:xfrm>
        </p:grpSpPr>
        <p:sp>
          <p:nvSpPr>
            <p:cNvPr id="7" name="Rectangle 6">
              <a:extLst>
                <a:ext uri="{FF2B5EF4-FFF2-40B4-BE49-F238E27FC236}">
                  <a16:creationId xmlns:a16="http://schemas.microsoft.com/office/drawing/2014/main" id="{EED91FB7-B073-1912-AC6B-0DDDDF0B7536}"/>
                </a:ext>
              </a:extLst>
            </p:cNvPr>
            <p:cNvSpPr/>
            <p:nvPr/>
          </p:nvSpPr>
          <p:spPr>
            <a:xfrm>
              <a:off x="1009650" y="2109788"/>
              <a:ext cx="152400" cy="3314700"/>
            </a:xfrm>
            <a:prstGeom prst="rect">
              <a:avLst/>
            </a:prstGeom>
            <a:solidFill>
              <a:schemeClr val="bg2">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8507F539-EAF5-F9E3-C968-2B595D21DC0B}"/>
                </a:ext>
              </a:extLst>
            </p:cNvPr>
            <p:cNvGrpSpPr/>
            <p:nvPr/>
          </p:nvGrpSpPr>
          <p:grpSpPr>
            <a:xfrm>
              <a:off x="1402551" y="1856536"/>
              <a:ext cx="3674270" cy="3878222"/>
              <a:chOff x="1278726" y="1856536"/>
              <a:chExt cx="3674270" cy="3878222"/>
            </a:xfrm>
          </p:grpSpPr>
          <p:sp>
            <p:nvSpPr>
              <p:cNvPr id="12" name="Title 1">
                <a:extLst>
                  <a:ext uri="{FF2B5EF4-FFF2-40B4-BE49-F238E27FC236}">
                    <a16:creationId xmlns:a16="http://schemas.microsoft.com/office/drawing/2014/main" id="{4ED5A1C6-F6F6-FAF4-A50E-328F0545B066}"/>
                  </a:ext>
                </a:extLst>
              </p:cNvPr>
              <p:cNvSpPr txBox="1">
                <a:spLocks/>
              </p:cNvSpPr>
              <p:nvPr/>
            </p:nvSpPr>
            <p:spPr>
              <a:xfrm>
                <a:off x="1278728" y="1856536"/>
                <a:ext cx="35599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Test Rig</a:t>
                </a:r>
              </a:p>
            </p:txBody>
          </p:sp>
          <p:sp>
            <p:nvSpPr>
              <p:cNvPr id="15" name="Title 1">
                <a:extLst>
                  <a:ext uri="{FF2B5EF4-FFF2-40B4-BE49-F238E27FC236}">
                    <a16:creationId xmlns:a16="http://schemas.microsoft.com/office/drawing/2014/main" id="{1A5052CC-73E2-C386-5CA8-528BC3EBD551}"/>
                  </a:ext>
                </a:extLst>
              </p:cNvPr>
              <p:cNvSpPr txBox="1">
                <a:spLocks/>
              </p:cNvSpPr>
              <p:nvPr/>
            </p:nvSpPr>
            <p:spPr>
              <a:xfrm>
                <a:off x="1278726" y="2980684"/>
                <a:ext cx="31408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Data Acquisition</a:t>
                </a:r>
              </a:p>
            </p:txBody>
          </p:sp>
          <p:sp>
            <p:nvSpPr>
              <p:cNvPr id="16" name="Title 1">
                <a:extLst>
                  <a:ext uri="{FF2B5EF4-FFF2-40B4-BE49-F238E27FC236}">
                    <a16:creationId xmlns:a16="http://schemas.microsoft.com/office/drawing/2014/main" id="{5CAFF5A0-FDBA-371C-2CCF-79303D5E14BA}"/>
                  </a:ext>
                </a:extLst>
              </p:cNvPr>
              <p:cNvSpPr txBox="1">
                <a:spLocks/>
              </p:cNvSpPr>
              <p:nvPr/>
            </p:nvSpPr>
            <p:spPr>
              <a:xfrm>
                <a:off x="1278726" y="5313980"/>
                <a:ext cx="31408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Plume Distribution</a:t>
                </a:r>
              </a:p>
            </p:txBody>
          </p:sp>
          <p:sp>
            <p:nvSpPr>
              <p:cNvPr id="17" name="Title 1">
                <a:extLst>
                  <a:ext uri="{FF2B5EF4-FFF2-40B4-BE49-F238E27FC236}">
                    <a16:creationId xmlns:a16="http://schemas.microsoft.com/office/drawing/2014/main" id="{6D37D40C-9F37-3E42-34A6-D2BFF6F25073}"/>
                  </a:ext>
                </a:extLst>
              </p:cNvPr>
              <p:cNvSpPr txBox="1">
                <a:spLocks/>
              </p:cNvSpPr>
              <p:nvPr/>
            </p:nvSpPr>
            <p:spPr>
              <a:xfrm>
                <a:off x="1278726" y="2415977"/>
                <a:ext cx="35599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Experimental Procedure</a:t>
                </a:r>
              </a:p>
            </p:txBody>
          </p:sp>
          <p:sp>
            <p:nvSpPr>
              <p:cNvPr id="18" name="Title 1">
                <a:extLst>
                  <a:ext uri="{FF2B5EF4-FFF2-40B4-BE49-F238E27FC236}">
                    <a16:creationId xmlns:a16="http://schemas.microsoft.com/office/drawing/2014/main" id="{711A6D1C-BE6A-83CD-135B-0445FED1F736}"/>
                  </a:ext>
                </a:extLst>
              </p:cNvPr>
              <p:cNvSpPr txBox="1">
                <a:spLocks/>
              </p:cNvSpPr>
              <p:nvPr/>
            </p:nvSpPr>
            <p:spPr>
              <a:xfrm>
                <a:off x="1278726" y="3543860"/>
                <a:ext cx="31408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Image Calibration</a:t>
                </a:r>
              </a:p>
            </p:txBody>
          </p:sp>
          <p:sp>
            <p:nvSpPr>
              <p:cNvPr id="19" name="Title 1">
                <a:extLst>
                  <a:ext uri="{FF2B5EF4-FFF2-40B4-BE49-F238E27FC236}">
                    <a16:creationId xmlns:a16="http://schemas.microsoft.com/office/drawing/2014/main" id="{87D502E8-9C01-C0B9-3609-349DCAC342BD}"/>
                  </a:ext>
                </a:extLst>
              </p:cNvPr>
              <p:cNvSpPr txBox="1">
                <a:spLocks/>
              </p:cNvSpPr>
              <p:nvPr/>
            </p:nvSpPr>
            <p:spPr>
              <a:xfrm>
                <a:off x="1278726" y="4143093"/>
                <a:ext cx="3674270"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Plume Profile Identifier</a:t>
                </a:r>
              </a:p>
            </p:txBody>
          </p:sp>
          <p:sp>
            <p:nvSpPr>
              <p:cNvPr id="20" name="Title 1">
                <a:extLst>
                  <a:ext uri="{FF2B5EF4-FFF2-40B4-BE49-F238E27FC236}">
                    <a16:creationId xmlns:a16="http://schemas.microsoft.com/office/drawing/2014/main" id="{F0B7AE5F-0862-5E21-AAC4-D300A2731A4F}"/>
                  </a:ext>
                </a:extLst>
              </p:cNvPr>
              <p:cNvSpPr txBox="1">
                <a:spLocks/>
              </p:cNvSpPr>
              <p:nvPr/>
            </p:nvSpPr>
            <p:spPr>
              <a:xfrm>
                <a:off x="1278726" y="4736426"/>
                <a:ext cx="3674270"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JPEG to Binary Image</a:t>
                </a:r>
              </a:p>
            </p:txBody>
          </p:sp>
        </p:grpSp>
        <p:sp>
          <p:nvSpPr>
            <p:cNvPr id="4" name="Oval 3">
              <a:extLst>
                <a:ext uri="{FF2B5EF4-FFF2-40B4-BE49-F238E27FC236}">
                  <a16:creationId xmlns:a16="http://schemas.microsoft.com/office/drawing/2014/main" id="{7B4E09F0-3531-9742-032A-E661C0558A9A}"/>
                </a:ext>
              </a:extLst>
            </p:cNvPr>
            <p:cNvSpPr/>
            <p:nvPr/>
          </p:nvSpPr>
          <p:spPr>
            <a:xfrm>
              <a:off x="914400" y="1857375"/>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7E84997-CD10-AB7C-4A5E-59325F975B62}"/>
                </a:ext>
              </a:extLst>
            </p:cNvPr>
            <p:cNvSpPr/>
            <p:nvPr/>
          </p:nvSpPr>
          <p:spPr>
            <a:xfrm>
              <a:off x="914400" y="5343525"/>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0E863F9-7FC5-257B-C4CA-782F18DF5E16}"/>
                </a:ext>
              </a:extLst>
            </p:cNvPr>
            <p:cNvSpPr/>
            <p:nvPr/>
          </p:nvSpPr>
          <p:spPr>
            <a:xfrm>
              <a:off x="914400" y="2420263"/>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26B7688-745E-488E-C78B-2CD331CFD29D}"/>
                </a:ext>
              </a:extLst>
            </p:cNvPr>
            <p:cNvSpPr/>
            <p:nvPr/>
          </p:nvSpPr>
          <p:spPr>
            <a:xfrm>
              <a:off x="914400" y="2991982"/>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5044349-149C-D417-E219-5E69F3EEE50C}"/>
                </a:ext>
              </a:extLst>
            </p:cNvPr>
            <p:cNvSpPr/>
            <p:nvPr/>
          </p:nvSpPr>
          <p:spPr>
            <a:xfrm>
              <a:off x="914400" y="3544096"/>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5BDD7F93-0300-7363-32E2-99181BA0E425}"/>
                </a:ext>
              </a:extLst>
            </p:cNvPr>
            <p:cNvSpPr/>
            <p:nvPr/>
          </p:nvSpPr>
          <p:spPr>
            <a:xfrm>
              <a:off x="914400" y="4154107"/>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A8801DD-FEF9-4506-F476-CA62556D5841}"/>
                </a:ext>
              </a:extLst>
            </p:cNvPr>
            <p:cNvSpPr/>
            <p:nvPr/>
          </p:nvSpPr>
          <p:spPr>
            <a:xfrm>
              <a:off x="914400" y="4744290"/>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43E748A-9BC3-FBDE-2637-9F8DCB617990}"/>
                </a:ext>
              </a:extLst>
            </p:cNvPr>
            <p:cNvSpPr/>
            <p:nvPr/>
          </p:nvSpPr>
          <p:spPr>
            <a:xfrm flipV="1">
              <a:off x="695323" y="1700787"/>
              <a:ext cx="3844040" cy="3035633"/>
            </a:xfrm>
            <a:prstGeom prst="rect">
              <a:avLst/>
            </a:prstGeom>
            <a:gradFill>
              <a:gsLst>
                <a:gs pos="100000">
                  <a:schemeClr val="bg1">
                    <a:alpha val="80000"/>
                  </a:schemeClr>
                </a:gs>
                <a:gs pos="10000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56DB8A-F0CA-ED51-4627-8E3721492A95}"/>
                </a:ext>
              </a:extLst>
            </p:cNvPr>
            <p:cNvSpPr/>
            <p:nvPr/>
          </p:nvSpPr>
          <p:spPr>
            <a:xfrm rot="10800000" flipV="1">
              <a:off x="695323" y="5117655"/>
              <a:ext cx="3674269" cy="636152"/>
            </a:xfrm>
            <a:prstGeom prst="rect">
              <a:avLst/>
            </a:prstGeom>
            <a:gradFill>
              <a:gsLst>
                <a:gs pos="88000">
                  <a:schemeClr val="bg1">
                    <a:alpha val="80000"/>
                  </a:schemeClr>
                </a:gs>
                <a:gs pos="10000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itle 1">
            <a:extLst>
              <a:ext uri="{FF2B5EF4-FFF2-40B4-BE49-F238E27FC236}">
                <a16:creationId xmlns:a16="http://schemas.microsoft.com/office/drawing/2014/main" id="{D33B4AA1-A3D9-4B4A-538F-16F3E48614F4}"/>
              </a:ext>
            </a:extLst>
          </p:cNvPr>
          <p:cNvSpPr txBox="1">
            <a:spLocks/>
          </p:cNvSpPr>
          <p:nvPr/>
        </p:nvSpPr>
        <p:spPr>
          <a:xfrm>
            <a:off x="7098502" y="470003"/>
            <a:ext cx="3598528" cy="122255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4000" b="0">
                <a:solidFill>
                  <a:schemeClr val="bg2">
                    <a:lumMod val="75000"/>
                  </a:schemeClr>
                </a:solidFill>
              </a:rPr>
              <a:t>JPEG to Binary Image</a:t>
            </a:r>
          </a:p>
        </p:txBody>
      </p:sp>
      <p:cxnSp>
        <p:nvCxnSpPr>
          <p:cNvPr id="23" name="Straight Connector 22">
            <a:extLst>
              <a:ext uri="{FF2B5EF4-FFF2-40B4-BE49-F238E27FC236}">
                <a16:creationId xmlns:a16="http://schemas.microsoft.com/office/drawing/2014/main" id="{49BB89A2-E8C9-D638-2271-08977D2B3382}"/>
              </a:ext>
            </a:extLst>
          </p:cNvPr>
          <p:cNvCxnSpPr/>
          <p:nvPr/>
        </p:nvCxnSpPr>
        <p:spPr>
          <a:xfrm>
            <a:off x="6794500" y="546293"/>
            <a:ext cx="0" cy="106997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6FF78EE1-1B62-6683-D020-157E238A36D6}"/>
              </a:ext>
            </a:extLst>
          </p:cNvPr>
          <p:cNvGrpSpPr/>
          <p:nvPr/>
        </p:nvGrpSpPr>
        <p:grpSpPr>
          <a:xfrm>
            <a:off x="4149909" y="1901540"/>
            <a:ext cx="1935044" cy="1273022"/>
            <a:chOff x="3921309" y="2423417"/>
            <a:chExt cx="1935044" cy="1273022"/>
          </a:xfrm>
        </p:grpSpPr>
        <p:grpSp>
          <p:nvGrpSpPr>
            <p:cNvPr id="33" name="Group 32">
              <a:extLst>
                <a:ext uri="{FF2B5EF4-FFF2-40B4-BE49-F238E27FC236}">
                  <a16:creationId xmlns:a16="http://schemas.microsoft.com/office/drawing/2014/main" id="{CD76537B-59B4-6738-DB3B-842D946927B8}"/>
                </a:ext>
              </a:extLst>
            </p:cNvPr>
            <p:cNvGrpSpPr/>
            <p:nvPr/>
          </p:nvGrpSpPr>
          <p:grpSpPr>
            <a:xfrm>
              <a:off x="3921309" y="2423417"/>
              <a:ext cx="1860555" cy="1273022"/>
              <a:chOff x="4016557" y="2598722"/>
              <a:chExt cx="1860555" cy="1273022"/>
            </a:xfrm>
          </p:grpSpPr>
          <p:sp>
            <p:nvSpPr>
              <p:cNvPr id="25" name="Rectangle 24">
                <a:extLst>
                  <a:ext uri="{FF2B5EF4-FFF2-40B4-BE49-F238E27FC236}">
                    <a16:creationId xmlns:a16="http://schemas.microsoft.com/office/drawing/2014/main" id="{C556F3AB-BA03-9E08-3FDE-971FF52C6F84}"/>
                  </a:ext>
                </a:extLst>
              </p:cNvPr>
              <p:cNvSpPr/>
              <p:nvPr/>
            </p:nvSpPr>
            <p:spPr>
              <a:xfrm>
                <a:off x="4454712" y="2598722"/>
                <a:ext cx="1422400" cy="8854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72F112F-ACCB-9824-6AC8-3FD7C6A96764}"/>
                  </a:ext>
                </a:extLst>
              </p:cNvPr>
              <p:cNvSpPr/>
              <p:nvPr/>
            </p:nvSpPr>
            <p:spPr>
              <a:xfrm>
                <a:off x="4240578" y="2768266"/>
                <a:ext cx="1422400" cy="8854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026F152-5EF9-8716-33CA-ADB80DDB960C}"/>
                  </a:ext>
                </a:extLst>
              </p:cNvPr>
              <p:cNvSpPr/>
              <p:nvPr/>
            </p:nvSpPr>
            <p:spPr>
              <a:xfrm>
                <a:off x="4016557" y="2986255"/>
                <a:ext cx="1422400" cy="8854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itle 1">
              <a:extLst>
                <a:ext uri="{FF2B5EF4-FFF2-40B4-BE49-F238E27FC236}">
                  <a16:creationId xmlns:a16="http://schemas.microsoft.com/office/drawing/2014/main" id="{65739CEB-9BBA-0F76-B685-DC894572F13A}"/>
                </a:ext>
              </a:extLst>
            </p:cNvPr>
            <p:cNvSpPr txBox="1">
              <a:spLocks/>
            </p:cNvSpPr>
            <p:nvPr/>
          </p:nvSpPr>
          <p:spPr>
            <a:xfrm>
              <a:off x="5070664" y="2822411"/>
              <a:ext cx="332551" cy="33517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1400">
                  <a:solidFill>
                    <a:schemeClr val="tx1"/>
                  </a:solidFill>
                </a:rPr>
                <a:t>R</a:t>
              </a:r>
            </a:p>
          </p:txBody>
        </p:sp>
        <p:sp>
          <p:nvSpPr>
            <p:cNvPr id="35" name="Title 1">
              <a:extLst>
                <a:ext uri="{FF2B5EF4-FFF2-40B4-BE49-F238E27FC236}">
                  <a16:creationId xmlns:a16="http://schemas.microsoft.com/office/drawing/2014/main" id="{CEDCC486-E6DF-4CBC-15D5-89A46B1313B4}"/>
                </a:ext>
              </a:extLst>
            </p:cNvPr>
            <p:cNvSpPr txBox="1">
              <a:spLocks/>
            </p:cNvSpPr>
            <p:nvPr/>
          </p:nvSpPr>
          <p:spPr>
            <a:xfrm>
              <a:off x="5300334" y="2604422"/>
              <a:ext cx="332551" cy="33517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1400">
                  <a:solidFill>
                    <a:schemeClr val="tx1"/>
                  </a:solidFill>
                </a:rPr>
                <a:t>G</a:t>
              </a:r>
            </a:p>
          </p:txBody>
        </p:sp>
        <p:sp>
          <p:nvSpPr>
            <p:cNvPr id="36" name="Title 1">
              <a:extLst>
                <a:ext uri="{FF2B5EF4-FFF2-40B4-BE49-F238E27FC236}">
                  <a16:creationId xmlns:a16="http://schemas.microsoft.com/office/drawing/2014/main" id="{60000CDB-C1DA-8385-DAC9-40E53BA95363}"/>
                </a:ext>
              </a:extLst>
            </p:cNvPr>
            <p:cNvSpPr txBox="1">
              <a:spLocks/>
            </p:cNvSpPr>
            <p:nvPr/>
          </p:nvSpPr>
          <p:spPr>
            <a:xfrm>
              <a:off x="5523802" y="2423417"/>
              <a:ext cx="332551" cy="33517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1400">
                  <a:solidFill>
                    <a:schemeClr val="tx1"/>
                  </a:solidFill>
                </a:rPr>
                <a:t>B</a:t>
              </a:r>
            </a:p>
          </p:txBody>
        </p:sp>
      </p:grpSp>
      <p:sp>
        <p:nvSpPr>
          <p:cNvPr id="38" name="Arrow: Right 37">
            <a:extLst>
              <a:ext uri="{FF2B5EF4-FFF2-40B4-BE49-F238E27FC236}">
                <a16:creationId xmlns:a16="http://schemas.microsoft.com/office/drawing/2014/main" id="{8DD3F99B-E12B-B901-933C-F304F8DFFC46}"/>
              </a:ext>
            </a:extLst>
          </p:cNvPr>
          <p:cNvSpPr/>
          <p:nvPr/>
        </p:nvSpPr>
        <p:spPr>
          <a:xfrm>
            <a:off x="6502563" y="3260417"/>
            <a:ext cx="406013" cy="346634"/>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5EA25B38-7428-DABA-62C5-FF453B1EF4CA}"/>
              </a:ext>
            </a:extLst>
          </p:cNvPr>
          <p:cNvGrpSpPr/>
          <p:nvPr/>
        </p:nvGrpSpPr>
        <p:grpSpPr>
          <a:xfrm>
            <a:off x="7305625" y="1928529"/>
            <a:ext cx="1658969" cy="1170597"/>
            <a:chOff x="7165277" y="2361704"/>
            <a:chExt cx="1658969" cy="1170597"/>
          </a:xfrm>
        </p:grpSpPr>
        <p:sp>
          <p:nvSpPr>
            <p:cNvPr id="40" name="Rectangle 39">
              <a:extLst>
                <a:ext uri="{FF2B5EF4-FFF2-40B4-BE49-F238E27FC236}">
                  <a16:creationId xmlns:a16="http://schemas.microsoft.com/office/drawing/2014/main" id="{730034EC-886D-62B1-0B91-614C240C65F2}"/>
                </a:ext>
              </a:extLst>
            </p:cNvPr>
            <p:cNvSpPr/>
            <p:nvPr/>
          </p:nvSpPr>
          <p:spPr>
            <a:xfrm>
              <a:off x="7379773" y="2361704"/>
              <a:ext cx="1422400" cy="874028"/>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4187F51-AF17-E8AC-774C-6F906F8D41E9}"/>
                </a:ext>
              </a:extLst>
            </p:cNvPr>
            <p:cNvSpPr/>
            <p:nvPr/>
          </p:nvSpPr>
          <p:spPr>
            <a:xfrm>
              <a:off x="7165277" y="2658273"/>
              <a:ext cx="1422400" cy="874028"/>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itle 1">
              <a:extLst>
                <a:ext uri="{FF2B5EF4-FFF2-40B4-BE49-F238E27FC236}">
                  <a16:creationId xmlns:a16="http://schemas.microsoft.com/office/drawing/2014/main" id="{FEF7B1DC-9E9F-96F4-3BA4-A3EEBB824E39}"/>
                </a:ext>
              </a:extLst>
            </p:cNvPr>
            <p:cNvSpPr txBox="1">
              <a:spLocks/>
            </p:cNvSpPr>
            <p:nvPr/>
          </p:nvSpPr>
          <p:spPr>
            <a:xfrm>
              <a:off x="8309986" y="2672009"/>
              <a:ext cx="332551" cy="33517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1400">
                  <a:solidFill>
                    <a:schemeClr val="tx1"/>
                  </a:solidFill>
                </a:rPr>
                <a:t>B</a:t>
              </a:r>
            </a:p>
          </p:txBody>
        </p:sp>
        <p:sp>
          <p:nvSpPr>
            <p:cNvPr id="42" name="Title 1">
              <a:extLst>
                <a:ext uri="{FF2B5EF4-FFF2-40B4-BE49-F238E27FC236}">
                  <a16:creationId xmlns:a16="http://schemas.microsoft.com/office/drawing/2014/main" id="{B45E8B28-BDA3-CC56-EBA1-4754DC15ECD4}"/>
                </a:ext>
              </a:extLst>
            </p:cNvPr>
            <p:cNvSpPr txBox="1">
              <a:spLocks/>
            </p:cNvSpPr>
            <p:nvPr/>
          </p:nvSpPr>
          <p:spPr>
            <a:xfrm>
              <a:off x="8491695" y="2405019"/>
              <a:ext cx="332551" cy="33517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1400">
                  <a:solidFill>
                    <a:schemeClr val="tx1"/>
                  </a:solidFill>
                </a:rPr>
                <a:t>W</a:t>
              </a:r>
            </a:p>
          </p:txBody>
        </p:sp>
      </p:grpSp>
      <p:sp>
        <p:nvSpPr>
          <p:cNvPr id="94" name="Title 1">
            <a:extLst>
              <a:ext uri="{FF2B5EF4-FFF2-40B4-BE49-F238E27FC236}">
                <a16:creationId xmlns:a16="http://schemas.microsoft.com/office/drawing/2014/main" id="{857E75D1-1C98-FC53-1D86-9ED1B7E27FDD}"/>
              </a:ext>
            </a:extLst>
          </p:cNvPr>
          <p:cNvSpPr txBox="1">
            <a:spLocks/>
          </p:cNvSpPr>
          <p:nvPr/>
        </p:nvSpPr>
        <p:spPr>
          <a:xfrm>
            <a:off x="3825461" y="2917744"/>
            <a:ext cx="1525205" cy="33517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1400" b="0">
                <a:solidFill>
                  <a:schemeClr val="tx1"/>
                </a:solidFill>
              </a:rPr>
              <a:t>file.JPEG</a:t>
            </a:r>
          </a:p>
        </p:txBody>
      </p:sp>
      <p:sp>
        <p:nvSpPr>
          <p:cNvPr id="95" name="Title 1">
            <a:extLst>
              <a:ext uri="{FF2B5EF4-FFF2-40B4-BE49-F238E27FC236}">
                <a16:creationId xmlns:a16="http://schemas.microsoft.com/office/drawing/2014/main" id="{45117FF9-F0F5-943D-2DD7-D0E98634C7CF}"/>
              </a:ext>
            </a:extLst>
          </p:cNvPr>
          <p:cNvSpPr txBox="1">
            <a:spLocks/>
          </p:cNvSpPr>
          <p:nvPr/>
        </p:nvSpPr>
        <p:spPr>
          <a:xfrm>
            <a:off x="6979098" y="2841045"/>
            <a:ext cx="1525205" cy="33517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1400" b="0">
                <a:solidFill>
                  <a:schemeClr val="tx1"/>
                </a:solidFill>
              </a:rPr>
              <a:t>file.JPEG</a:t>
            </a:r>
          </a:p>
        </p:txBody>
      </p:sp>
      <p:grpSp>
        <p:nvGrpSpPr>
          <p:cNvPr id="105" name="Group 104">
            <a:extLst>
              <a:ext uri="{FF2B5EF4-FFF2-40B4-BE49-F238E27FC236}">
                <a16:creationId xmlns:a16="http://schemas.microsoft.com/office/drawing/2014/main" id="{B749C538-0124-6C4D-3758-9D274C13A90E}"/>
              </a:ext>
            </a:extLst>
          </p:cNvPr>
          <p:cNvGrpSpPr/>
          <p:nvPr/>
        </p:nvGrpSpPr>
        <p:grpSpPr>
          <a:xfrm>
            <a:off x="10105585" y="1946631"/>
            <a:ext cx="1748278" cy="1341256"/>
            <a:chOff x="9934135" y="2489556"/>
            <a:chExt cx="1748278" cy="1341256"/>
          </a:xfrm>
        </p:grpSpPr>
        <p:grpSp>
          <p:nvGrpSpPr>
            <p:cNvPr id="92" name="Group 91">
              <a:extLst>
                <a:ext uri="{FF2B5EF4-FFF2-40B4-BE49-F238E27FC236}">
                  <a16:creationId xmlns:a16="http://schemas.microsoft.com/office/drawing/2014/main" id="{2090904F-15BC-B5F7-63C9-AB4B289F5450}"/>
                </a:ext>
              </a:extLst>
            </p:cNvPr>
            <p:cNvGrpSpPr/>
            <p:nvPr/>
          </p:nvGrpSpPr>
          <p:grpSpPr>
            <a:xfrm>
              <a:off x="9958589" y="2491808"/>
              <a:ext cx="1644005" cy="958463"/>
              <a:chOff x="9677237" y="2542464"/>
              <a:chExt cx="1644005" cy="958463"/>
            </a:xfrm>
          </p:grpSpPr>
          <p:sp>
            <p:nvSpPr>
              <p:cNvPr id="47" name="Rectangle 46">
                <a:extLst>
                  <a:ext uri="{FF2B5EF4-FFF2-40B4-BE49-F238E27FC236}">
                    <a16:creationId xmlns:a16="http://schemas.microsoft.com/office/drawing/2014/main" id="{FC7639A4-7FDF-D8AD-6FF7-9918CB8D67A4}"/>
                  </a:ext>
                </a:extLst>
              </p:cNvPr>
              <p:cNvSpPr/>
              <p:nvPr/>
            </p:nvSpPr>
            <p:spPr>
              <a:xfrm>
                <a:off x="9677237" y="2542466"/>
                <a:ext cx="1644005" cy="956207"/>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C1844CC6-D2C4-C4CA-9A17-9576EB1164AB}"/>
                  </a:ext>
                </a:extLst>
              </p:cNvPr>
              <p:cNvCxnSpPr>
                <a:cxnSpLocks/>
                <a:stCxn id="47" idx="1"/>
                <a:endCxn id="47" idx="3"/>
              </p:cNvCxnSpPr>
              <p:nvPr/>
            </p:nvCxnSpPr>
            <p:spPr>
              <a:xfrm>
                <a:off x="9677237" y="3020570"/>
                <a:ext cx="164400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5088CEE3-6E52-670A-998E-C2CCFCF34BCA}"/>
                  </a:ext>
                </a:extLst>
              </p:cNvPr>
              <p:cNvCxnSpPr>
                <a:cxnSpLocks/>
                <a:stCxn id="47" idx="0"/>
                <a:endCxn id="47" idx="2"/>
              </p:cNvCxnSpPr>
              <p:nvPr/>
            </p:nvCxnSpPr>
            <p:spPr>
              <a:xfrm>
                <a:off x="10499240" y="2542466"/>
                <a:ext cx="0" cy="956207"/>
              </a:xfrm>
              <a:prstGeom prst="line">
                <a:avLst/>
              </a:prstGeom>
              <a:ln w="12700"/>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812AB8C3-A91E-E8AE-C4CE-33348F4B6576}"/>
                  </a:ext>
                </a:extLst>
              </p:cNvPr>
              <p:cNvCxnSpPr>
                <a:cxnSpLocks/>
              </p:cNvCxnSpPr>
              <p:nvPr/>
            </p:nvCxnSpPr>
            <p:spPr>
              <a:xfrm flipH="1">
                <a:off x="10083958" y="2542466"/>
                <a:ext cx="1" cy="956206"/>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D25E854-B114-8529-F469-4A55AC2072E1}"/>
                  </a:ext>
                </a:extLst>
              </p:cNvPr>
              <p:cNvCxnSpPr>
                <a:cxnSpLocks/>
              </p:cNvCxnSpPr>
              <p:nvPr/>
            </p:nvCxnSpPr>
            <p:spPr>
              <a:xfrm flipH="1">
                <a:off x="10905961" y="2542464"/>
                <a:ext cx="1" cy="956206"/>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62439D5-7297-7822-661D-CED0300453A1}"/>
                  </a:ext>
                </a:extLst>
              </p:cNvPr>
              <p:cNvCxnSpPr>
                <a:cxnSpLocks/>
              </p:cNvCxnSpPr>
              <p:nvPr/>
            </p:nvCxnSpPr>
            <p:spPr>
              <a:xfrm>
                <a:off x="10711159" y="2544720"/>
                <a:ext cx="0" cy="956207"/>
              </a:xfrm>
              <a:prstGeom prst="line">
                <a:avLst/>
              </a:prstGeom>
              <a:ln w="12700"/>
            </p:spPr>
            <p:style>
              <a:lnRef idx="1">
                <a:schemeClr val="dk1"/>
              </a:lnRef>
              <a:fillRef idx="0">
                <a:schemeClr val="dk1"/>
              </a:fillRef>
              <a:effectRef idx="0">
                <a:schemeClr val="dk1"/>
              </a:effectRef>
              <a:fontRef idx="minor">
                <a:schemeClr val="tx1"/>
              </a:fontRef>
            </p:style>
          </p:cxnSp>
          <p:cxnSp>
            <p:nvCxnSpPr>
              <p:cNvPr id="87" name="Straight Connector 86">
                <a:extLst>
                  <a:ext uri="{FF2B5EF4-FFF2-40B4-BE49-F238E27FC236}">
                    <a16:creationId xmlns:a16="http://schemas.microsoft.com/office/drawing/2014/main" id="{876288B2-C1F3-A187-213A-3DFCBDE047F6}"/>
                  </a:ext>
                </a:extLst>
              </p:cNvPr>
              <p:cNvCxnSpPr>
                <a:cxnSpLocks/>
              </p:cNvCxnSpPr>
              <p:nvPr/>
            </p:nvCxnSpPr>
            <p:spPr>
              <a:xfrm flipH="1">
                <a:off x="10295877" y="2544720"/>
                <a:ext cx="1" cy="956206"/>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6BF2249B-F90C-9C99-0B83-96EB9356C2EF}"/>
                  </a:ext>
                </a:extLst>
              </p:cNvPr>
              <p:cNvCxnSpPr>
                <a:cxnSpLocks/>
              </p:cNvCxnSpPr>
              <p:nvPr/>
            </p:nvCxnSpPr>
            <p:spPr>
              <a:xfrm flipH="1">
                <a:off x="11117880" y="2544718"/>
                <a:ext cx="1" cy="956206"/>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5D2E6F2-4904-1582-C5E6-5AD54AD06835}"/>
                  </a:ext>
                </a:extLst>
              </p:cNvPr>
              <p:cNvCxnSpPr>
                <a:cxnSpLocks/>
              </p:cNvCxnSpPr>
              <p:nvPr/>
            </p:nvCxnSpPr>
            <p:spPr>
              <a:xfrm flipH="1">
                <a:off x="9879637" y="2542464"/>
                <a:ext cx="1" cy="956206"/>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7768B85-9F9D-AABC-D22F-FF71AA525810}"/>
                  </a:ext>
                </a:extLst>
              </p:cNvPr>
              <p:cNvCxnSpPr>
                <a:cxnSpLocks/>
              </p:cNvCxnSpPr>
              <p:nvPr/>
            </p:nvCxnSpPr>
            <p:spPr>
              <a:xfrm>
                <a:off x="9677237" y="3256313"/>
                <a:ext cx="164400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91" name="Straight Connector 90">
                <a:extLst>
                  <a:ext uri="{FF2B5EF4-FFF2-40B4-BE49-F238E27FC236}">
                    <a16:creationId xmlns:a16="http://schemas.microsoft.com/office/drawing/2014/main" id="{3C717492-81D8-DA16-79E9-4F28FDC0CC46}"/>
                  </a:ext>
                </a:extLst>
              </p:cNvPr>
              <p:cNvCxnSpPr>
                <a:cxnSpLocks/>
              </p:cNvCxnSpPr>
              <p:nvPr/>
            </p:nvCxnSpPr>
            <p:spPr>
              <a:xfrm>
                <a:off x="9677237" y="2789163"/>
                <a:ext cx="1644005" cy="0"/>
              </a:xfrm>
              <a:prstGeom prst="line">
                <a:avLst/>
              </a:prstGeom>
              <a:ln w="12700"/>
            </p:spPr>
            <p:style>
              <a:lnRef idx="1">
                <a:schemeClr val="dk1"/>
              </a:lnRef>
              <a:fillRef idx="0">
                <a:schemeClr val="dk1"/>
              </a:fillRef>
              <a:effectRef idx="0">
                <a:schemeClr val="dk1"/>
              </a:effectRef>
              <a:fontRef idx="minor">
                <a:schemeClr val="tx1"/>
              </a:fontRef>
            </p:style>
          </p:cxnSp>
        </p:grpSp>
        <p:sp>
          <p:nvSpPr>
            <p:cNvPr id="93" name="Title 1">
              <a:extLst>
                <a:ext uri="{FF2B5EF4-FFF2-40B4-BE49-F238E27FC236}">
                  <a16:creationId xmlns:a16="http://schemas.microsoft.com/office/drawing/2014/main" id="{A0E98F68-7407-93D6-4AFC-1E3BF1D34705}"/>
                </a:ext>
              </a:extLst>
            </p:cNvPr>
            <p:cNvSpPr txBox="1">
              <a:spLocks/>
            </p:cNvSpPr>
            <p:nvPr/>
          </p:nvSpPr>
          <p:spPr>
            <a:xfrm>
              <a:off x="10017988" y="3495639"/>
              <a:ext cx="1525205" cy="33517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1400">
                  <a:solidFill>
                    <a:schemeClr val="tx1"/>
                  </a:solidFill>
                </a:rPr>
                <a:t>Binary Image</a:t>
              </a:r>
            </a:p>
          </p:txBody>
        </p:sp>
        <p:sp>
          <p:nvSpPr>
            <p:cNvPr id="96" name="TextBox 95">
              <a:extLst>
                <a:ext uri="{FF2B5EF4-FFF2-40B4-BE49-F238E27FC236}">
                  <a16:creationId xmlns:a16="http://schemas.microsoft.com/office/drawing/2014/main" id="{96F97DC2-C19C-97BA-C267-E063E16864F6}"/>
                </a:ext>
              </a:extLst>
            </p:cNvPr>
            <p:cNvSpPr txBox="1"/>
            <p:nvPr/>
          </p:nvSpPr>
          <p:spPr>
            <a:xfrm>
              <a:off x="9934135" y="2489556"/>
              <a:ext cx="1748278" cy="261610"/>
            </a:xfrm>
            <a:prstGeom prst="rect">
              <a:avLst/>
            </a:prstGeom>
            <a:noFill/>
          </p:spPr>
          <p:txBody>
            <a:bodyPr wrap="square" rtlCol="0">
              <a:spAutoFit/>
            </a:bodyPr>
            <a:lstStyle/>
            <a:p>
              <a:r>
                <a:rPr lang="en-US" sz="1100"/>
                <a:t>0    0    0     0    1    0    0    1</a:t>
              </a:r>
            </a:p>
          </p:txBody>
        </p:sp>
        <p:sp>
          <p:nvSpPr>
            <p:cNvPr id="102" name="TextBox 101">
              <a:extLst>
                <a:ext uri="{FF2B5EF4-FFF2-40B4-BE49-F238E27FC236}">
                  <a16:creationId xmlns:a16="http://schemas.microsoft.com/office/drawing/2014/main" id="{AC867B3B-53C5-DCFA-65ED-FAC8418AA235}"/>
                </a:ext>
              </a:extLst>
            </p:cNvPr>
            <p:cNvSpPr txBox="1"/>
            <p:nvPr/>
          </p:nvSpPr>
          <p:spPr>
            <a:xfrm>
              <a:off x="9934135" y="2727265"/>
              <a:ext cx="1748278" cy="261610"/>
            </a:xfrm>
            <a:prstGeom prst="rect">
              <a:avLst/>
            </a:prstGeom>
            <a:noFill/>
          </p:spPr>
          <p:txBody>
            <a:bodyPr wrap="square" rtlCol="0">
              <a:spAutoFit/>
            </a:bodyPr>
            <a:lstStyle/>
            <a:p>
              <a:r>
                <a:rPr lang="en-US" sz="1100"/>
                <a:t>0    1    0     1    1    0    1    0</a:t>
              </a:r>
            </a:p>
          </p:txBody>
        </p:sp>
        <p:sp>
          <p:nvSpPr>
            <p:cNvPr id="103" name="TextBox 102">
              <a:extLst>
                <a:ext uri="{FF2B5EF4-FFF2-40B4-BE49-F238E27FC236}">
                  <a16:creationId xmlns:a16="http://schemas.microsoft.com/office/drawing/2014/main" id="{0B2FBCD0-1B7E-10A8-CCF8-48D464EF4E99}"/>
                </a:ext>
              </a:extLst>
            </p:cNvPr>
            <p:cNvSpPr txBox="1"/>
            <p:nvPr/>
          </p:nvSpPr>
          <p:spPr>
            <a:xfrm>
              <a:off x="9934135" y="2956836"/>
              <a:ext cx="1748278" cy="261610"/>
            </a:xfrm>
            <a:prstGeom prst="rect">
              <a:avLst/>
            </a:prstGeom>
            <a:noFill/>
          </p:spPr>
          <p:txBody>
            <a:bodyPr wrap="square" rtlCol="0">
              <a:spAutoFit/>
            </a:bodyPr>
            <a:lstStyle/>
            <a:p>
              <a:r>
                <a:rPr lang="en-US" sz="1100"/>
                <a:t>0    0    1     1    1    1    0    0</a:t>
              </a:r>
            </a:p>
          </p:txBody>
        </p:sp>
        <p:sp>
          <p:nvSpPr>
            <p:cNvPr id="104" name="TextBox 103">
              <a:extLst>
                <a:ext uri="{FF2B5EF4-FFF2-40B4-BE49-F238E27FC236}">
                  <a16:creationId xmlns:a16="http://schemas.microsoft.com/office/drawing/2014/main" id="{AE700492-DDE3-906D-D799-D9960457318D}"/>
                </a:ext>
              </a:extLst>
            </p:cNvPr>
            <p:cNvSpPr txBox="1"/>
            <p:nvPr/>
          </p:nvSpPr>
          <p:spPr>
            <a:xfrm>
              <a:off x="9934135" y="3174437"/>
              <a:ext cx="1748278" cy="261610"/>
            </a:xfrm>
            <a:prstGeom prst="rect">
              <a:avLst/>
            </a:prstGeom>
            <a:noFill/>
          </p:spPr>
          <p:txBody>
            <a:bodyPr wrap="square" rtlCol="0">
              <a:spAutoFit/>
            </a:bodyPr>
            <a:lstStyle/>
            <a:p>
              <a:r>
                <a:rPr lang="en-US" sz="1100"/>
                <a:t>0    0    1     1    1    1    0    0</a:t>
              </a:r>
            </a:p>
          </p:txBody>
        </p:sp>
      </p:grpSp>
      <p:pic>
        <p:nvPicPr>
          <p:cNvPr id="136" name="Picture 135">
            <a:extLst>
              <a:ext uri="{FF2B5EF4-FFF2-40B4-BE49-F238E27FC236}">
                <a16:creationId xmlns:a16="http://schemas.microsoft.com/office/drawing/2014/main" id="{962FB53F-A813-47A7-6FFC-85E9F115495C}"/>
              </a:ext>
            </a:extLst>
          </p:cNvPr>
          <p:cNvPicPr>
            <a:picLocks noChangeAspect="1"/>
          </p:cNvPicPr>
          <p:nvPr/>
        </p:nvPicPr>
        <p:blipFill rotWithShape="1">
          <a:blip r:embed="rId2"/>
          <a:srcRect b="19955"/>
          <a:stretch/>
        </p:blipFill>
        <p:spPr>
          <a:xfrm>
            <a:off x="10130039" y="3743156"/>
            <a:ext cx="1641174" cy="1021952"/>
          </a:xfrm>
          <a:prstGeom prst="rect">
            <a:avLst/>
          </a:prstGeom>
        </p:spPr>
      </p:pic>
      <p:pic>
        <p:nvPicPr>
          <p:cNvPr id="143" name="Picture 142" descr="Icon&#10;&#10;Description automatically generated">
            <a:extLst>
              <a:ext uri="{FF2B5EF4-FFF2-40B4-BE49-F238E27FC236}">
                <a16:creationId xmlns:a16="http://schemas.microsoft.com/office/drawing/2014/main" id="{99C9C749-48C3-ED56-F573-C1AD8C5106CB}"/>
              </a:ext>
            </a:extLst>
          </p:cNvPr>
          <p:cNvPicPr>
            <a:picLocks noChangeAspect="1"/>
          </p:cNvPicPr>
          <p:nvPr/>
        </p:nvPicPr>
        <p:blipFill rotWithShape="1">
          <a:blip r:embed="rId3">
            <a:extLst>
              <a:ext uri="{28A0092B-C50C-407E-A947-70E740481C1C}">
                <a14:useLocalDpi xmlns:a14="http://schemas.microsoft.com/office/drawing/2010/main" val="0"/>
              </a:ext>
            </a:extLst>
          </a:blip>
          <a:srcRect l="13298" r="10769" b="6654"/>
          <a:stretch/>
        </p:blipFill>
        <p:spPr>
          <a:xfrm>
            <a:off x="7176199" y="3632499"/>
            <a:ext cx="1988983" cy="1314180"/>
          </a:xfrm>
          <a:prstGeom prst="rect">
            <a:avLst/>
          </a:prstGeom>
        </p:spPr>
      </p:pic>
      <p:pic>
        <p:nvPicPr>
          <p:cNvPr id="145" name="Picture 144" descr="A picture containing dark&#10;&#10;Description automatically generated">
            <a:extLst>
              <a:ext uri="{FF2B5EF4-FFF2-40B4-BE49-F238E27FC236}">
                <a16:creationId xmlns:a16="http://schemas.microsoft.com/office/drawing/2014/main" id="{E0374056-C226-17CA-2D2A-67CE109FC3E6}"/>
              </a:ext>
            </a:extLst>
          </p:cNvPr>
          <p:cNvPicPr>
            <a:picLocks noChangeAspect="1"/>
          </p:cNvPicPr>
          <p:nvPr/>
        </p:nvPicPr>
        <p:blipFill rotWithShape="1">
          <a:blip r:embed="rId4">
            <a:extLst>
              <a:ext uri="{28A0092B-C50C-407E-A947-70E740481C1C}">
                <a14:useLocalDpi xmlns:a14="http://schemas.microsoft.com/office/drawing/2010/main" val="0"/>
              </a:ext>
            </a:extLst>
          </a:blip>
          <a:srcRect l="23456" t="54641" r="24840" b="12917"/>
          <a:stretch/>
        </p:blipFill>
        <p:spPr>
          <a:xfrm>
            <a:off x="4163046" y="3632499"/>
            <a:ext cx="2018541" cy="1331514"/>
          </a:xfrm>
          <a:prstGeom prst="rect">
            <a:avLst/>
          </a:prstGeom>
        </p:spPr>
      </p:pic>
      <p:sp>
        <p:nvSpPr>
          <p:cNvPr id="151" name="Arrow: Right 150">
            <a:extLst>
              <a:ext uri="{FF2B5EF4-FFF2-40B4-BE49-F238E27FC236}">
                <a16:creationId xmlns:a16="http://schemas.microsoft.com/office/drawing/2014/main" id="{C39753B4-A7CC-B82A-296A-F6FCDAF8AA25}"/>
              </a:ext>
            </a:extLst>
          </p:cNvPr>
          <p:cNvSpPr/>
          <p:nvPr/>
        </p:nvSpPr>
        <p:spPr>
          <a:xfrm>
            <a:off x="9492839" y="3260417"/>
            <a:ext cx="406013" cy="346634"/>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itle 1">
            <a:extLst>
              <a:ext uri="{FF2B5EF4-FFF2-40B4-BE49-F238E27FC236}">
                <a16:creationId xmlns:a16="http://schemas.microsoft.com/office/drawing/2014/main" id="{F609AD6D-BE61-DBBD-9C70-EA16C6B5B335}"/>
              </a:ext>
            </a:extLst>
          </p:cNvPr>
          <p:cNvSpPr txBox="1">
            <a:spLocks/>
          </p:cNvSpPr>
          <p:nvPr/>
        </p:nvSpPr>
        <p:spPr>
          <a:xfrm>
            <a:off x="3977773" y="5135924"/>
            <a:ext cx="2477248" cy="59607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1800" b="0">
                <a:solidFill>
                  <a:schemeClr val="tx1">
                    <a:lumMod val="65000"/>
                    <a:lumOff val="35000"/>
                  </a:schemeClr>
                </a:solidFill>
              </a:rPr>
              <a:t>Frame with plumes at highest disturbance</a:t>
            </a:r>
          </a:p>
        </p:txBody>
      </p:sp>
      <p:sp>
        <p:nvSpPr>
          <p:cNvPr id="156" name="Title 1">
            <a:extLst>
              <a:ext uri="{FF2B5EF4-FFF2-40B4-BE49-F238E27FC236}">
                <a16:creationId xmlns:a16="http://schemas.microsoft.com/office/drawing/2014/main" id="{5032CA97-11DE-6DB5-A188-FE68F5F068B7}"/>
              </a:ext>
            </a:extLst>
          </p:cNvPr>
          <p:cNvSpPr txBox="1">
            <a:spLocks/>
          </p:cNvSpPr>
          <p:nvPr/>
        </p:nvSpPr>
        <p:spPr>
          <a:xfrm>
            <a:off x="7088977" y="5117492"/>
            <a:ext cx="2156272" cy="59607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1800" b="0">
                <a:solidFill>
                  <a:schemeClr val="tx1">
                    <a:lumMod val="65000"/>
                    <a:lumOff val="35000"/>
                  </a:schemeClr>
                </a:solidFill>
              </a:rPr>
              <a:t>BW image created with PPI</a:t>
            </a:r>
          </a:p>
        </p:txBody>
      </p:sp>
      <p:sp>
        <p:nvSpPr>
          <p:cNvPr id="157" name="Title 1">
            <a:extLst>
              <a:ext uri="{FF2B5EF4-FFF2-40B4-BE49-F238E27FC236}">
                <a16:creationId xmlns:a16="http://schemas.microsoft.com/office/drawing/2014/main" id="{8CF06CEA-D5E3-7EDA-D563-A621A94AB10C}"/>
              </a:ext>
            </a:extLst>
          </p:cNvPr>
          <p:cNvSpPr txBox="1">
            <a:spLocks/>
          </p:cNvSpPr>
          <p:nvPr/>
        </p:nvSpPr>
        <p:spPr>
          <a:xfrm>
            <a:off x="9901616" y="5134977"/>
            <a:ext cx="2156272" cy="806844"/>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1800" b="0">
                <a:solidFill>
                  <a:schemeClr val="tx1">
                    <a:lumMod val="65000"/>
                    <a:lumOff val="35000"/>
                  </a:schemeClr>
                </a:solidFill>
              </a:rPr>
              <a:t>Binary image is generated in MATLAB</a:t>
            </a:r>
          </a:p>
        </p:txBody>
      </p:sp>
      <p:sp>
        <p:nvSpPr>
          <p:cNvPr id="158" name="Rectangle 157">
            <a:extLst>
              <a:ext uri="{FF2B5EF4-FFF2-40B4-BE49-F238E27FC236}">
                <a16:creationId xmlns:a16="http://schemas.microsoft.com/office/drawing/2014/main" id="{21B5CF5A-5983-8CED-BADA-6E28F4D43F7E}"/>
              </a:ext>
            </a:extLst>
          </p:cNvPr>
          <p:cNvSpPr/>
          <p:nvPr/>
        </p:nvSpPr>
        <p:spPr>
          <a:xfrm>
            <a:off x="6442597" y="1740508"/>
            <a:ext cx="2970423" cy="3998956"/>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4A5B548C-4008-F854-C36C-C5C4E4D5F60C}"/>
              </a:ext>
            </a:extLst>
          </p:cNvPr>
          <p:cNvSpPr/>
          <p:nvPr/>
        </p:nvSpPr>
        <p:spPr>
          <a:xfrm>
            <a:off x="9469483" y="1747109"/>
            <a:ext cx="2588405" cy="4120291"/>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Footer Placeholder 159">
            <a:extLst>
              <a:ext uri="{FF2B5EF4-FFF2-40B4-BE49-F238E27FC236}">
                <a16:creationId xmlns:a16="http://schemas.microsoft.com/office/drawing/2014/main" id="{7272E8CB-FAFD-BBAD-BB49-8943AF3349E2}"/>
              </a:ext>
            </a:extLst>
          </p:cNvPr>
          <p:cNvSpPr>
            <a:spLocks noGrp="1"/>
          </p:cNvSpPr>
          <p:nvPr>
            <p:ph type="ftr" sz="quarter" idx="3"/>
          </p:nvPr>
        </p:nvSpPr>
        <p:spPr/>
        <p:txBody>
          <a:bodyPr/>
          <a:lstStyle/>
          <a:p>
            <a:r>
              <a:rPr lang="en-US"/>
              <a:t>Andres Hernandez Chapa</a:t>
            </a:r>
          </a:p>
        </p:txBody>
      </p:sp>
    </p:spTree>
    <p:extLst>
      <p:ext uri="{BB962C8B-B14F-4D97-AF65-F5344CB8AC3E}">
        <p14:creationId xmlns:p14="http://schemas.microsoft.com/office/powerpoint/2010/main" val="395416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8"/>
                                        </p:tgtEl>
                                      </p:cBhvr>
                                    </p:animEffect>
                                    <p:set>
                                      <p:cBhvr>
                                        <p:cTn id="7" dur="1" fill="hold">
                                          <p:stCondLst>
                                            <p:cond delay="499"/>
                                          </p:stCondLst>
                                        </p:cTn>
                                        <p:tgtEl>
                                          <p:spTgt spid="15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59"/>
                                        </p:tgtEl>
                                      </p:cBhvr>
                                    </p:animEffect>
                                    <p:set>
                                      <p:cBhvr>
                                        <p:cTn id="12" dur="1" fill="hold">
                                          <p:stCondLst>
                                            <p:cond delay="499"/>
                                          </p:stCondLst>
                                        </p:cTn>
                                        <p:tgtEl>
                                          <p:spTgt spid="1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animBg="1"/>
      <p:bldP spid="15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382E-ADA7-442D-BB8A-1D3D00B04AF9}"/>
              </a:ext>
            </a:extLst>
          </p:cNvPr>
          <p:cNvSpPr>
            <a:spLocks noGrp="1"/>
          </p:cNvSpPr>
          <p:nvPr>
            <p:ph type="title"/>
          </p:nvPr>
        </p:nvSpPr>
        <p:spPr/>
        <p:txBody>
          <a:bodyPr/>
          <a:lstStyle/>
          <a:p>
            <a:pPr algn="ctr"/>
            <a:r>
              <a:rPr lang="en-US">
                <a:solidFill>
                  <a:schemeClr val="tx1">
                    <a:lumMod val="75000"/>
                    <a:lumOff val="25000"/>
                  </a:schemeClr>
                </a:solidFill>
                <a:latin typeface="Arial"/>
                <a:cs typeface="Arial"/>
              </a:rPr>
              <a:t>Sponsor and Advisor</a:t>
            </a:r>
          </a:p>
        </p:txBody>
      </p:sp>
      <p:pic>
        <p:nvPicPr>
          <p:cNvPr id="6" name="Picture 7" descr="A picture containing person, person, wall, indoor&#10;&#10;Description automatically generated">
            <a:extLst>
              <a:ext uri="{FF2B5EF4-FFF2-40B4-BE49-F238E27FC236}">
                <a16:creationId xmlns:a16="http://schemas.microsoft.com/office/drawing/2014/main" id="{2B6DE5D4-5D99-9DE9-8798-C469C7F24398}"/>
              </a:ext>
            </a:extLst>
          </p:cNvPr>
          <p:cNvPicPr>
            <a:picLocks noGrp="1" noChangeAspect="1"/>
          </p:cNvPicPr>
          <p:nvPr>
            <p:ph sz="quarter" idx="11"/>
          </p:nvPr>
        </p:nvPicPr>
        <p:blipFill>
          <a:blip r:embed="rId2"/>
          <a:stretch>
            <a:fillRect/>
          </a:stretch>
        </p:blipFill>
        <p:spPr>
          <a:xfrm>
            <a:off x="8620845" y="1427203"/>
            <a:ext cx="2224690" cy="30391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AA336630-A30B-4E2A-9736-EC71702DD595}"/>
              </a:ext>
            </a:extLst>
          </p:cNvPr>
          <p:cNvSpPr txBox="1"/>
          <p:nvPr/>
        </p:nvSpPr>
        <p:spPr>
          <a:xfrm>
            <a:off x="640737" y="4681085"/>
            <a:ext cx="3461461" cy="923330"/>
          </a:xfrm>
          <a:prstGeom prst="rect">
            <a:avLst/>
          </a:prstGeom>
          <a:noFill/>
        </p:spPr>
        <p:txBody>
          <a:bodyPr wrap="none" lIns="91440" tIns="45720" rIns="91440" bIns="45720" rtlCol="0" anchor="t">
            <a:spAutoFit/>
          </a:bodyPr>
          <a:lstStyle/>
          <a:p>
            <a:pPr algn="ctr"/>
            <a:r>
              <a:rPr lang="en-US" u="sng">
                <a:solidFill>
                  <a:srgbClr val="404040"/>
                </a:solidFill>
              </a:rPr>
              <a:t>Engineering Sponsor</a:t>
            </a:r>
            <a:endParaRPr lang="en-US" u="sng">
              <a:solidFill>
                <a:srgbClr val="404040"/>
              </a:solidFill>
              <a:cs typeface="Calibri"/>
            </a:endParaRPr>
          </a:p>
          <a:p>
            <a:pPr algn="ctr"/>
            <a:r>
              <a:rPr lang="en-US" b="1">
                <a:solidFill>
                  <a:srgbClr val="404040"/>
                </a:solidFill>
              </a:rPr>
              <a:t>Dr. Michael Zanetti</a:t>
            </a:r>
            <a:endParaRPr lang="en-US" b="1">
              <a:solidFill>
                <a:srgbClr val="404040"/>
              </a:solidFill>
              <a:cs typeface="Calibri"/>
            </a:endParaRPr>
          </a:p>
          <a:p>
            <a:pPr algn="ctr"/>
            <a:r>
              <a:rPr lang="en-US" i="1">
                <a:solidFill>
                  <a:srgbClr val="404040"/>
                </a:solidFill>
              </a:rPr>
              <a:t>NASA-Marshall Space Flight Center </a:t>
            </a:r>
            <a:endParaRPr lang="en-US" i="1">
              <a:solidFill>
                <a:srgbClr val="404040"/>
              </a:solidFill>
              <a:cs typeface="Calibri"/>
            </a:endParaRPr>
          </a:p>
        </p:txBody>
      </p:sp>
      <p:sp>
        <p:nvSpPr>
          <p:cNvPr id="7" name="TextBox 6">
            <a:extLst>
              <a:ext uri="{FF2B5EF4-FFF2-40B4-BE49-F238E27FC236}">
                <a16:creationId xmlns:a16="http://schemas.microsoft.com/office/drawing/2014/main" id="{CE18525F-C1B3-44E6-826A-DFEBA47495BE}"/>
              </a:ext>
            </a:extLst>
          </p:cNvPr>
          <p:cNvSpPr txBox="1"/>
          <p:nvPr/>
        </p:nvSpPr>
        <p:spPr>
          <a:xfrm>
            <a:off x="4370021" y="4684800"/>
            <a:ext cx="3464842" cy="923330"/>
          </a:xfrm>
          <a:prstGeom prst="rect">
            <a:avLst/>
          </a:prstGeom>
          <a:noFill/>
        </p:spPr>
        <p:txBody>
          <a:bodyPr wrap="square" lIns="91440" tIns="45720" rIns="91440" bIns="45720" rtlCol="0" anchor="t">
            <a:spAutoFit/>
          </a:bodyPr>
          <a:lstStyle/>
          <a:p>
            <a:pPr algn="ctr"/>
            <a:r>
              <a:rPr lang="en-US" u="sng">
                <a:solidFill>
                  <a:srgbClr val="404040"/>
                </a:solidFill>
              </a:rPr>
              <a:t>Engineering Sponsor </a:t>
            </a:r>
            <a:endParaRPr lang="en-US">
              <a:solidFill>
                <a:srgbClr val="404040"/>
              </a:solidFill>
              <a:cs typeface="Calibri"/>
            </a:endParaRPr>
          </a:p>
          <a:p>
            <a:pPr algn="ctr"/>
            <a:r>
              <a:rPr lang="en-US" b="1">
                <a:solidFill>
                  <a:srgbClr val="404040"/>
                </a:solidFill>
              </a:rPr>
              <a:t>Arthur </a:t>
            </a:r>
            <a:r>
              <a:rPr lang="en-US" b="1" err="1">
                <a:solidFill>
                  <a:srgbClr val="404040"/>
                </a:solidFill>
              </a:rPr>
              <a:t>Werkheiser</a:t>
            </a:r>
            <a:endParaRPr lang="en-US" b="1">
              <a:solidFill>
                <a:srgbClr val="404040"/>
              </a:solidFill>
              <a:cs typeface="Calibri"/>
            </a:endParaRPr>
          </a:p>
          <a:p>
            <a:pPr algn="ctr"/>
            <a:r>
              <a:rPr lang="en-US" i="1">
                <a:solidFill>
                  <a:srgbClr val="404040"/>
                </a:solidFill>
              </a:rPr>
              <a:t>NASA-Marshall Space Flight Center </a:t>
            </a:r>
            <a:endParaRPr lang="en-US" i="1">
              <a:solidFill>
                <a:srgbClr val="404040"/>
              </a:solidFill>
              <a:cs typeface="Calibri"/>
            </a:endParaRPr>
          </a:p>
        </p:txBody>
      </p:sp>
      <p:pic>
        <p:nvPicPr>
          <p:cNvPr id="26" name="Picture 24">
            <a:extLst>
              <a:ext uri="{FF2B5EF4-FFF2-40B4-BE49-F238E27FC236}">
                <a16:creationId xmlns:a16="http://schemas.microsoft.com/office/drawing/2014/main" id="{2C1ADB83-1194-F2C8-B4DB-9177E321D7DC}"/>
              </a:ext>
            </a:extLst>
          </p:cNvPr>
          <p:cNvPicPr>
            <a:picLocks noChangeAspect="1"/>
          </p:cNvPicPr>
          <p:nvPr/>
        </p:nvPicPr>
        <p:blipFill>
          <a:blip r:embed="rId3"/>
          <a:stretch>
            <a:fillRect/>
          </a:stretch>
        </p:blipFill>
        <p:spPr>
          <a:xfrm>
            <a:off x="4926342" y="1458997"/>
            <a:ext cx="2343502" cy="29716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29">
            <a:extLst>
              <a:ext uri="{FF2B5EF4-FFF2-40B4-BE49-F238E27FC236}">
                <a16:creationId xmlns:a16="http://schemas.microsoft.com/office/drawing/2014/main" id="{4665D875-DE23-4CBD-1B46-032F7F9E7969}"/>
              </a:ext>
            </a:extLst>
          </p:cNvPr>
          <p:cNvPicPr>
            <a:picLocks noGrp="1" noChangeAspect="1"/>
          </p:cNvPicPr>
          <p:nvPr>
            <p:ph sz="half" idx="1"/>
          </p:nvPr>
        </p:nvPicPr>
        <p:blipFill>
          <a:blip r:embed="rId4"/>
          <a:stretch>
            <a:fillRect/>
          </a:stretch>
        </p:blipFill>
        <p:spPr>
          <a:xfrm>
            <a:off x="1170099" y="1490807"/>
            <a:ext cx="2402738" cy="29667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TextBox 29">
            <a:extLst>
              <a:ext uri="{FF2B5EF4-FFF2-40B4-BE49-F238E27FC236}">
                <a16:creationId xmlns:a16="http://schemas.microsoft.com/office/drawing/2014/main" id="{20422830-56C0-EEB4-8CE3-FAA591E6661E}"/>
              </a:ext>
            </a:extLst>
          </p:cNvPr>
          <p:cNvSpPr txBox="1"/>
          <p:nvPr/>
        </p:nvSpPr>
        <p:spPr>
          <a:xfrm>
            <a:off x="8009454" y="4681085"/>
            <a:ext cx="344747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u="sng">
                <a:solidFill>
                  <a:srgbClr val="404040"/>
                </a:solidFill>
                <a:cs typeface="Segoe UI"/>
              </a:rPr>
              <a:t>Academic Advisor​</a:t>
            </a:r>
          </a:p>
          <a:p>
            <a:pPr algn="ctr"/>
            <a:r>
              <a:rPr lang="en-US" b="1">
                <a:solidFill>
                  <a:srgbClr val="404040"/>
                </a:solidFill>
                <a:cs typeface="Segoe UI"/>
              </a:rPr>
              <a:t>Dr. Jonathan Clark</a:t>
            </a:r>
          </a:p>
          <a:p>
            <a:pPr algn="ctr"/>
            <a:r>
              <a:rPr lang="en-US" i="1">
                <a:solidFill>
                  <a:srgbClr val="404040"/>
                </a:solidFill>
                <a:cs typeface="Segoe UI"/>
              </a:rPr>
              <a:t>FAMU-FSU College of Engineering </a:t>
            </a:r>
            <a:endParaRPr lang="en-US">
              <a:solidFill>
                <a:srgbClr val="404040"/>
              </a:solidFill>
              <a:cs typeface="Segoe UI"/>
            </a:endParaRPr>
          </a:p>
        </p:txBody>
      </p:sp>
      <p:sp>
        <p:nvSpPr>
          <p:cNvPr id="8" name="Slide Number Placeholder 7">
            <a:extLst>
              <a:ext uri="{FF2B5EF4-FFF2-40B4-BE49-F238E27FC236}">
                <a16:creationId xmlns:a16="http://schemas.microsoft.com/office/drawing/2014/main" id="{2FF6060C-23E6-9B14-9661-CD982EFD0EB7}"/>
              </a:ext>
            </a:extLst>
          </p:cNvPr>
          <p:cNvSpPr>
            <a:spLocks noGrp="1"/>
          </p:cNvSpPr>
          <p:nvPr>
            <p:ph type="sldNum" sz="quarter" idx="4"/>
          </p:nvPr>
        </p:nvSpPr>
        <p:spPr/>
        <p:txBody>
          <a:bodyPr/>
          <a:lstStyle/>
          <a:p>
            <a:fld id="{6F1FABC0-072B-4F22-8F9B-95A9D10B0206}" type="slidenum">
              <a:rPr lang="en-US" smtClean="0"/>
              <a:pPr/>
              <a:t>3</a:t>
            </a:fld>
            <a:endParaRPr lang="en-US"/>
          </a:p>
        </p:txBody>
      </p:sp>
      <p:sp>
        <p:nvSpPr>
          <p:cNvPr id="9" name="Content Placeholder 10">
            <a:extLst>
              <a:ext uri="{FF2B5EF4-FFF2-40B4-BE49-F238E27FC236}">
                <a16:creationId xmlns:a16="http://schemas.microsoft.com/office/drawing/2014/main" id="{31FA04A6-7A38-6477-3D75-1ABB908C852C}"/>
              </a:ext>
            </a:extLst>
          </p:cNvPr>
          <p:cNvSpPr txBox="1">
            <a:spLocks/>
          </p:cNvSpPr>
          <p:nvPr/>
        </p:nvSpPr>
        <p:spPr>
          <a:xfrm>
            <a:off x="5188042" y="622401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atin typeface="Arial"/>
                <a:cs typeface="Arial"/>
              </a:rPr>
              <a:t>Enrique Chocron</a:t>
            </a:r>
            <a:endParaRPr lang="en-US"/>
          </a:p>
        </p:txBody>
      </p:sp>
    </p:spTree>
    <p:extLst>
      <p:ext uri="{BB962C8B-B14F-4D97-AF65-F5344CB8AC3E}">
        <p14:creationId xmlns:p14="http://schemas.microsoft.com/office/powerpoint/2010/main" val="3747378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Arrow: Down 55">
            <a:extLst>
              <a:ext uri="{FF2B5EF4-FFF2-40B4-BE49-F238E27FC236}">
                <a16:creationId xmlns:a16="http://schemas.microsoft.com/office/drawing/2014/main" id="{1B409C24-5402-316E-660A-AD4027D17AB0}"/>
              </a:ext>
            </a:extLst>
          </p:cNvPr>
          <p:cNvSpPr/>
          <p:nvPr/>
        </p:nvSpPr>
        <p:spPr>
          <a:xfrm>
            <a:off x="9478318" y="2292389"/>
            <a:ext cx="159880" cy="187246"/>
          </a:xfrm>
          <a:prstGeom prst="downArrow">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E5D4D6-048D-4528-BD47-CB9706CF25DB}"/>
              </a:ext>
            </a:extLst>
          </p:cNvPr>
          <p:cNvSpPr>
            <a:spLocks noGrp="1"/>
          </p:cNvSpPr>
          <p:nvPr>
            <p:ph type="title"/>
          </p:nvPr>
        </p:nvSpPr>
        <p:spPr>
          <a:xfrm>
            <a:off x="838200" y="444319"/>
            <a:ext cx="6740525" cy="1222556"/>
          </a:xfrm>
        </p:spPr>
        <p:txBody>
          <a:bodyPr>
            <a:normAutofit/>
          </a:bodyPr>
          <a:lstStyle/>
          <a:p>
            <a:r>
              <a:rPr lang="en-US" sz="4000">
                <a:solidFill>
                  <a:schemeClr val="tx1">
                    <a:lumMod val="75000"/>
                    <a:lumOff val="25000"/>
                  </a:schemeClr>
                </a:solidFill>
              </a:rPr>
              <a:t>Regolith Displacement Test Assembly (RDTA)</a:t>
            </a:r>
          </a:p>
        </p:txBody>
      </p:sp>
      <p:sp>
        <p:nvSpPr>
          <p:cNvPr id="5" name="Slide Number Placeholder 4">
            <a:extLst>
              <a:ext uri="{FF2B5EF4-FFF2-40B4-BE49-F238E27FC236}">
                <a16:creationId xmlns:a16="http://schemas.microsoft.com/office/drawing/2014/main" id="{C5A99089-3217-6B04-C100-BB0E88785354}"/>
              </a:ext>
            </a:extLst>
          </p:cNvPr>
          <p:cNvSpPr>
            <a:spLocks noGrp="1"/>
          </p:cNvSpPr>
          <p:nvPr>
            <p:ph type="sldNum" sz="quarter" idx="4"/>
          </p:nvPr>
        </p:nvSpPr>
        <p:spPr/>
        <p:txBody>
          <a:bodyPr/>
          <a:lstStyle/>
          <a:p>
            <a:fld id="{6F1FABC0-072B-4F22-8F9B-95A9D10B0206}" type="slidenum">
              <a:rPr lang="en-US" smtClean="0"/>
              <a:pPr/>
              <a:t>30</a:t>
            </a:fld>
            <a:endParaRPr lang="en-US"/>
          </a:p>
        </p:txBody>
      </p:sp>
      <p:grpSp>
        <p:nvGrpSpPr>
          <p:cNvPr id="14" name="Group 13">
            <a:extLst>
              <a:ext uri="{FF2B5EF4-FFF2-40B4-BE49-F238E27FC236}">
                <a16:creationId xmlns:a16="http://schemas.microsoft.com/office/drawing/2014/main" id="{41F590A7-11DB-21CB-1223-FF90631B084A}"/>
              </a:ext>
            </a:extLst>
          </p:cNvPr>
          <p:cNvGrpSpPr/>
          <p:nvPr/>
        </p:nvGrpSpPr>
        <p:grpSpPr>
          <a:xfrm>
            <a:off x="73214" y="1686442"/>
            <a:ext cx="4381498" cy="4033972"/>
            <a:chOff x="695323" y="1700786"/>
            <a:chExt cx="4381498" cy="4033972"/>
          </a:xfrm>
        </p:grpSpPr>
        <p:sp>
          <p:nvSpPr>
            <p:cNvPr id="7" name="Rectangle 6">
              <a:extLst>
                <a:ext uri="{FF2B5EF4-FFF2-40B4-BE49-F238E27FC236}">
                  <a16:creationId xmlns:a16="http://schemas.microsoft.com/office/drawing/2014/main" id="{EED91FB7-B073-1912-AC6B-0DDDDF0B7536}"/>
                </a:ext>
              </a:extLst>
            </p:cNvPr>
            <p:cNvSpPr/>
            <p:nvPr/>
          </p:nvSpPr>
          <p:spPr>
            <a:xfrm>
              <a:off x="1009650" y="2109788"/>
              <a:ext cx="152400" cy="3314700"/>
            </a:xfrm>
            <a:prstGeom prst="rect">
              <a:avLst/>
            </a:prstGeom>
            <a:solidFill>
              <a:schemeClr val="bg2">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8507F539-EAF5-F9E3-C968-2B595D21DC0B}"/>
                </a:ext>
              </a:extLst>
            </p:cNvPr>
            <p:cNvGrpSpPr/>
            <p:nvPr/>
          </p:nvGrpSpPr>
          <p:grpSpPr>
            <a:xfrm>
              <a:off x="1402551" y="1856536"/>
              <a:ext cx="3674270" cy="3878222"/>
              <a:chOff x="1278726" y="1856536"/>
              <a:chExt cx="3674270" cy="3878222"/>
            </a:xfrm>
          </p:grpSpPr>
          <p:sp>
            <p:nvSpPr>
              <p:cNvPr id="12" name="Title 1">
                <a:extLst>
                  <a:ext uri="{FF2B5EF4-FFF2-40B4-BE49-F238E27FC236}">
                    <a16:creationId xmlns:a16="http://schemas.microsoft.com/office/drawing/2014/main" id="{4ED5A1C6-F6F6-FAF4-A50E-328F0545B066}"/>
                  </a:ext>
                </a:extLst>
              </p:cNvPr>
              <p:cNvSpPr txBox="1">
                <a:spLocks/>
              </p:cNvSpPr>
              <p:nvPr/>
            </p:nvSpPr>
            <p:spPr>
              <a:xfrm>
                <a:off x="1278728" y="1856536"/>
                <a:ext cx="35599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Test Rig</a:t>
                </a:r>
              </a:p>
            </p:txBody>
          </p:sp>
          <p:sp>
            <p:nvSpPr>
              <p:cNvPr id="15" name="Title 1">
                <a:extLst>
                  <a:ext uri="{FF2B5EF4-FFF2-40B4-BE49-F238E27FC236}">
                    <a16:creationId xmlns:a16="http://schemas.microsoft.com/office/drawing/2014/main" id="{1A5052CC-73E2-C386-5CA8-528BC3EBD551}"/>
                  </a:ext>
                </a:extLst>
              </p:cNvPr>
              <p:cNvSpPr txBox="1">
                <a:spLocks/>
              </p:cNvSpPr>
              <p:nvPr/>
            </p:nvSpPr>
            <p:spPr>
              <a:xfrm>
                <a:off x="1278726" y="2980684"/>
                <a:ext cx="31408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Data Acquisition</a:t>
                </a:r>
              </a:p>
            </p:txBody>
          </p:sp>
          <p:sp>
            <p:nvSpPr>
              <p:cNvPr id="16" name="Title 1">
                <a:extLst>
                  <a:ext uri="{FF2B5EF4-FFF2-40B4-BE49-F238E27FC236}">
                    <a16:creationId xmlns:a16="http://schemas.microsoft.com/office/drawing/2014/main" id="{5CAFF5A0-FDBA-371C-2CCF-79303D5E14BA}"/>
                  </a:ext>
                </a:extLst>
              </p:cNvPr>
              <p:cNvSpPr txBox="1">
                <a:spLocks/>
              </p:cNvSpPr>
              <p:nvPr/>
            </p:nvSpPr>
            <p:spPr>
              <a:xfrm>
                <a:off x="1278726" y="5313980"/>
                <a:ext cx="31408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Plume Distribution</a:t>
                </a:r>
              </a:p>
            </p:txBody>
          </p:sp>
          <p:sp>
            <p:nvSpPr>
              <p:cNvPr id="17" name="Title 1">
                <a:extLst>
                  <a:ext uri="{FF2B5EF4-FFF2-40B4-BE49-F238E27FC236}">
                    <a16:creationId xmlns:a16="http://schemas.microsoft.com/office/drawing/2014/main" id="{6D37D40C-9F37-3E42-34A6-D2BFF6F25073}"/>
                  </a:ext>
                </a:extLst>
              </p:cNvPr>
              <p:cNvSpPr txBox="1">
                <a:spLocks/>
              </p:cNvSpPr>
              <p:nvPr/>
            </p:nvSpPr>
            <p:spPr>
              <a:xfrm>
                <a:off x="1278726" y="2415977"/>
                <a:ext cx="35599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Experimental Procedure</a:t>
                </a:r>
              </a:p>
            </p:txBody>
          </p:sp>
          <p:sp>
            <p:nvSpPr>
              <p:cNvPr id="18" name="Title 1">
                <a:extLst>
                  <a:ext uri="{FF2B5EF4-FFF2-40B4-BE49-F238E27FC236}">
                    <a16:creationId xmlns:a16="http://schemas.microsoft.com/office/drawing/2014/main" id="{711A6D1C-BE6A-83CD-135B-0445FED1F736}"/>
                  </a:ext>
                </a:extLst>
              </p:cNvPr>
              <p:cNvSpPr txBox="1">
                <a:spLocks/>
              </p:cNvSpPr>
              <p:nvPr/>
            </p:nvSpPr>
            <p:spPr>
              <a:xfrm>
                <a:off x="1278726" y="3543860"/>
                <a:ext cx="3140869"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Image Calibration</a:t>
                </a:r>
              </a:p>
            </p:txBody>
          </p:sp>
          <p:sp>
            <p:nvSpPr>
              <p:cNvPr id="19" name="Title 1">
                <a:extLst>
                  <a:ext uri="{FF2B5EF4-FFF2-40B4-BE49-F238E27FC236}">
                    <a16:creationId xmlns:a16="http://schemas.microsoft.com/office/drawing/2014/main" id="{87D502E8-9C01-C0B9-3609-349DCAC342BD}"/>
                  </a:ext>
                </a:extLst>
              </p:cNvPr>
              <p:cNvSpPr txBox="1">
                <a:spLocks/>
              </p:cNvSpPr>
              <p:nvPr/>
            </p:nvSpPr>
            <p:spPr>
              <a:xfrm>
                <a:off x="1278726" y="4143093"/>
                <a:ext cx="3674270"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Plume Profile Identifier</a:t>
                </a:r>
              </a:p>
            </p:txBody>
          </p:sp>
          <p:sp>
            <p:nvSpPr>
              <p:cNvPr id="20" name="Title 1">
                <a:extLst>
                  <a:ext uri="{FF2B5EF4-FFF2-40B4-BE49-F238E27FC236}">
                    <a16:creationId xmlns:a16="http://schemas.microsoft.com/office/drawing/2014/main" id="{F0B7AE5F-0862-5E21-AAC4-D300A2731A4F}"/>
                  </a:ext>
                </a:extLst>
              </p:cNvPr>
              <p:cNvSpPr txBox="1">
                <a:spLocks/>
              </p:cNvSpPr>
              <p:nvPr/>
            </p:nvSpPr>
            <p:spPr>
              <a:xfrm>
                <a:off x="1278726" y="4736426"/>
                <a:ext cx="3674270" cy="420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2000">
                    <a:solidFill>
                      <a:schemeClr val="tx1">
                        <a:lumMod val="65000"/>
                        <a:lumOff val="35000"/>
                      </a:schemeClr>
                    </a:solidFill>
                  </a:rPr>
                  <a:t>JPEG to Binary Image</a:t>
                </a:r>
              </a:p>
            </p:txBody>
          </p:sp>
        </p:grpSp>
        <p:sp>
          <p:nvSpPr>
            <p:cNvPr id="4" name="Oval 3">
              <a:extLst>
                <a:ext uri="{FF2B5EF4-FFF2-40B4-BE49-F238E27FC236}">
                  <a16:creationId xmlns:a16="http://schemas.microsoft.com/office/drawing/2014/main" id="{7B4E09F0-3531-9742-032A-E661C0558A9A}"/>
                </a:ext>
              </a:extLst>
            </p:cNvPr>
            <p:cNvSpPr/>
            <p:nvPr/>
          </p:nvSpPr>
          <p:spPr>
            <a:xfrm>
              <a:off x="914400" y="1857375"/>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7E84997-CD10-AB7C-4A5E-59325F975B62}"/>
                </a:ext>
              </a:extLst>
            </p:cNvPr>
            <p:cNvSpPr/>
            <p:nvPr/>
          </p:nvSpPr>
          <p:spPr>
            <a:xfrm>
              <a:off x="914400" y="5343525"/>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0E863F9-7FC5-257B-C4CA-782F18DF5E16}"/>
                </a:ext>
              </a:extLst>
            </p:cNvPr>
            <p:cNvSpPr/>
            <p:nvPr/>
          </p:nvSpPr>
          <p:spPr>
            <a:xfrm>
              <a:off x="914400" y="2420263"/>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26B7688-745E-488E-C78B-2CD331CFD29D}"/>
                </a:ext>
              </a:extLst>
            </p:cNvPr>
            <p:cNvSpPr/>
            <p:nvPr/>
          </p:nvSpPr>
          <p:spPr>
            <a:xfrm>
              <a:off x="914400" y="2991982"/>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5044349-149C-D417-E219-5E69F3EEE50C}"/>
                </a:ext>
              </a:extLst>
            </p:cNvPr>
            <p:cNvSpPr/>
            <p:nvPr/>
          </p:nvSpPr>
          <p:spPr>
            <a:xfrm>
              <a:off x="914400" y="3544096"/>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5BDD7F93-0300-7363-32E2-99181BA0E425}"/>
                </a:ext>
              </a:extLst>
            </p:cNvPr>
            <p:cNvSpPr/>
            <p:nvPr/>
          </p:nvSpPr>
          <p:spPr>
            <a:xfrm>
              <a:off x="914400" y="4154107"/>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A8801DD-FEF9-4506-F476-CA62556D5841}"/>
                </a:ext>
              </a:extLst>
            </p:cNvPr>
            <p:cNvSpPr/>
            <p:nvPr/>
          </p:nvSpPr>
          <p:spPr>
            <a:xfrm>
              <a:off x="914400" y="4744290"/>
              <a:ext cx="342900" cy="333375"/>
            </a:xfrm>
            <a:prstGeom prst="ellipse">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43E748A-9BC3-FBDE-2637-9F8DCB617990}"/>
                </a:ext>
              </a:extLst>
            </p:cNvPr>
            <p:cNvSpPr/>
            <p:nvPr/>
          </p:nvSpPr>
          <p:spPr>
            <a:xfrm flipV="1">
              <a:off x="695323" y="1700786"/>
              <a:ext cx="3965385" cy="3613189"/>
            </a:xfrm>
            <a:prstGeom prst="rect">
              <a:avLst/>
            </a:prstGeom>
            <a:gradFill>
              <a:gsLst>
                <a:gs pos="95000">
                  <a:schemeClr val="bg1">
                    <a:alpha val="80000"/>
                  </a:schemeClr>
                </a:gs>
                <a:gs pos="10000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itle 1">
            <a:extLst>
              <a:ext uri="{FF2B5EF4-FFF2-40B4-BE49-F238E27FC236}">
                <a16:creationId xmlns:a16="http://schemas.microsoft.com/office/drawing/2014/main" id="{308EACC0-9077-D817-9167-17134C231232}"/>
              </a:ext>
            </a:extLst>
          </p:cNvPr>
          <p:cNvSpPr txBox="1">
            <a:spLocks/>
          </p:cNvSpPr>
          <p:nvPr/>
        </p:nvSpPr>
        <p:spPr>
          <a:xfrm>
            <a:off x="7098501" y="470003"/>
            <a:ext cx="3758511" cy="122255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4000" b="0">
                <a:solidFill>
                  <a:schemeClr val="bg2">
                    <a:lumMod val="75000"/>
                  </a:schemeClr>
                </a:solidFill>
              </a:rPr>
              <a:t>Plume Distribution</a:t>
            </a:r>
          </a:p>
        </p:txBody>
      </p:sp>
      <p:cxnSp>
        <p:nvCxnSpPr>
          <p:cNvPr id="23" name="Straight Connector 22">
            <a:extLst>
              <a:ext uri="{FF2B5EF4-FFF2-40B4-BE49-F238E27FC236}">
                <a16:creationId xmlns:a16="http://schemas.microsoft.com/office/drawing/2014/main" id="{0D1C35FC-E51C-9301-10D7-7455DD26903C}"/>
              </a:ext>
            </a:extLst>
          </p:cNvPr>
          <p:cNvCxnSpPr/>
          <p:nvPr/>
        </p:nvCxnSpPr>
        <p:spPr>
          <a:xfrm>
            <a:off x="6794500" y="546293"/>
            <a:ext cx="0" cy="106997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4" name="Footer Placeholder 23">
            <a:extLst>
              <a:ext uri="{FF2B5EF4-FFF2-40B4-BE49-F238E27FC236}">
                <a16:creationId xmlns:a16="http://schemas.microsoft.com/office/drawing/2014/main" id="{653D1821-795C-799B-8540-442C3266EB28}"/>
              </a:ext>
            </a:extLst>
          </p:cNvPr>
          <p:cNvSpPr>
            <a:spLocks noGrp="1"/>
          </p:cNvSpPr>
          <p:nvPr>
            <p:ph type="ftr" sz="quarter" idx="3"/>
          </p:nvPr>
        </p:nvSpPr>
        <p:spPr/>
        <p:txBody>
          <a:bodyPr/>
          <a:lstStyle/>
          <a:p>
            <a:r>
              <a:rPr lang="en-US"/>
              <a:t>Andres Hernandez Chapa</a:t>
            </a:r>
          </a:p>
        </p:txBody>
      </p:sp>
      <p:sp>
        <p:nvSpPr>
          <p:cNvPr id="8" name="Rectangle 7">
            <a:extLst>
              <a:ext uri="{FF2B5EF4-FFF2-40B4-BE49-F238E27FC236}">
                <a16:creationId xmlns:a16="http://schemas.microsoft.com/office/drawing/2014/main" id="{2DFEA599-F278-ABC6-18E3-9091E3A32D6C}"/>
              </a:ext>
            </a:extLst>
          </p:cNvPr>
          <p:cNvSpPr/>
          <p:nvPr/>
        </p:nvSpPr>
        <p:spPr>
          <a:xfrm>
            <a:off x="4042334" y="1803089"/>
            <a:ext cx="1966797" cy="3300668"/>
          </a:xfrm>
          <a:prstGeom prst="rect">
            <a:avLst/>
          </a:prstGeom>
          <a:solidFill>
            <a:srgbClr val="236192">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72F9E0A-41B1-731F-AF57-372B4483F48D}"/>
              </a:ext>
            </a:extLst>
          </p:cNvPr>
          <p:cNvGrpSpPr/>
          <p:nvPr/>
        </p:nvGrpSpPr>
        <p:grpSpPr>
          <a:xfrm>
            <a:off x="4176907" y="1946631"/>
            <a:ext cx="1748278" cy="1341256"/>
            <a:chOff x="9934135" y="2489556"/>
            <a:chExt cx="1748278" cy="1341256"/>
          </a:xfrm>
        </p:grpSpPr>
        <p:grpSp>
          <p:nvGrpSpPr>
            <p:cNvPr id="10" name="Group 9">
              <a:extLst>
                <a:ext uri="{FF2B5EF4-FFF2-40B4-BE49-F238E27FC236}">
                  <a16:creationId xmlns:a16="http://schemas.microsoft.com/office/drawing/2014/main" id="{42F8FB1E-818D-FB10-7CB0-F9E621326C90}"/>
                </a:ext>
              </a:extLst>
            </p:cNvPr>
            <p:cNvGrpSpPr/>
            <p:nvPr/>
          </p:nvGrpSpPr>
          <p:grpSpPr>
            <a:xfrm>
              <a:off x="9958589" y="2491808"/>
              <a:ext cx="1644005" cy="958463"/>
              <a:chOff x="9677237" y="2542464"/>
              <a:chExt cx="1644005" cy="958463"/>
            </a:xfrm>
          </p:grpSpPr>
          <p:sp>
            <p:nvSpPr>
              <p:cNvPr id="33" name="Rectangle 32">
                <a:extLst>
                  <a:ext uri="{FF2B5EF4-FFF2-40B4-BE49-F238E27FC236}">
                    <a16:creationId xmlns:a16="http://schemas.microsoft.com/office/drawing/2014/main" id="{A202C71D-8264-422B-4471-61FFEBA712CF}"/>
                  </a:ext>
                </a:extLst>
              </p:cNvPr>
              <p:cNvSpPr/>
              <p:nvPr/>
            </p:nvSpPr>
            <p:spPr>
              <a:xfrm>
                <a:off x="9677237" y="2542466"/>
                <a:ext cx="1644005" cy="956207"/>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F99F2C8A-37E5-F006-470D-1B280116D716}"/>
                  </a:ext>
                </a:extLst>
              </p:cNvPr>
              <p:cNvCxnSpPr>
                <a:cxnSpLocks/>
                <a:stCxn id="33" idx="1"/>
                <a:endCxn id="33" idx="3"/>
              </p:cNvCxnSpPr>
              <p:nvPr/>
            </p:nvCxnSpPr>
            <p:spPr>
              <a:xfrm>
                <a:off x="9677237" y="3020570"/>
                <a:ext cx="164400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BF67B79D-003E-DBFF-2814-C3D57FF82278}"/>
                  </a:ext>
                </a:extLst>
              </p:cNvPr>
              <p:cNvCxnSpPr>
                <a:cxnSpLocks/>
                <a:stCxn id="33" idx="0"/>
                <a:endCxn id="33" idx="2"/>
              </p:cNvCxnSpPr>
              <p:nvPr/>
            </p:nvCxnSpPr>
            <p:spPr>
              <a:xfrm>
                <a:off x="10499240" y="2542466"/>
                <a:ext cx="0" cy="956207"/>
              </a:xfrm>
              <a:prstGeom prst="line">
                <a:avLst/>
              </a:prstGeom>
              <a:ln w="12700"/>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F6953050-9F3E-3CFB-7F7E-BFC3708BE42D}"/>
                  </a:ext>
                </a:extLst>
              </p:cNvPr>
              <p:cNvCxnSpPr>
                <a:cxnSpLocks/>
              </p:cNvCxnSpPr>
              <p:nvPr/>
            </p:nvCxnSpPr>
            <p:spPr>
              <a:xfrm flipH="1">
                <a:off x="10083958" y="2542466"/>
                <a:ext cx="1" cy="956206"/>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B065BDE-DECC-0C0D-BC7C-6DA3BCB430E5}"/>
                  </a:ext>
                </a:extLst>
              </p:cNvPr>
              <p:cNvCxnSpPr>
                <a:cxnSpLocks/>
              </p:cNvCxnSpPr>
              <p:nvPr/>
            </p:nvCxnSpPr>
            <p:spPr>
              <a:xfrm flipH="1">
                <a:off x="10905961" y="2542464"/>
                <a:ext cx="1" cy="956206"/>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C5FB924-2959-A8EA-7F6D-BEAF75C6A80B}"/>
                  </a:ext>
                </a:extLst>
              </p:cNvPr>
              <p:cNvCxnSpPr>
                <a:cxnSpLocks/>
              </p:cNvCxnSpPr>
              <p:nvPr/>
            </p:nvCxnSpPr>
            <p:spPr>
              <a:xfrm>
                <a:off x="10711159" y="2544720"/>
                <a:ext cx="0" cy="956207"/>
              </a:xfrm>
              <a:prstGeom prst="line">
                <a:avLst/>
              </a:prstGeom>
              <a:ln w="12700"/>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76F625C4-EFAD-AA2E-677C-A1C1BFFD146D}"/>
                  </a:ext>
                </a:extLst>
              </p:cNvPr>
              <p:cNvCxnSpPr>
                <a:cxnSpLocks/>
              </p:cNvCxnSpPr>
              <p:nvPr/>
            </p:nvCxnSpPr>
            <p:spPr>
              <a:xfrm flipH="1">
                <a:off x="10295877" y="2544720"/>
                <a:ext cx="1" cy="956206"/>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78B872F-A0FA-E9FC-2DCB-11E77D9710DF}"/>
                  </a:ext>
                </a:extLst>
              </p:cNvPr>
              <p:cNvCxnSpPr>
                <a:cxnSpLocks/>
              </p:cNvCxnSpPr>
              <p:nvPr/>
            </p:nvCxnSpPr>
            <p:spPr>
              <a:xfrm flipH="1">
                <a:off x="11117880" y="2544718"/>
                <a:ext cx="1" cy="956206"/>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D6D6FBB-3DA2-5BFE-4A4B-7E3E015A99B9}"/>
                  </a:ext>
                </a:extLst>
              </p:cNvPr>
              <p:cNvCxnSpPr>
                <a:cxnSpLocks/>
              </p:cNvCxnSpPr>
              <p:nvPr/>
            </p:nvCxnSpPr>
            <p:spPr>
              <a:xfrm flipH="1">
                <a:off x="9879637" y="2542464"/>
                <a:ext cx="1" cy="956206"/>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E1FE0D6-386B-A3DD-0CAB-64151F14D7AD}"/>
                  </a:ext>
                </a:extLst>
              </p:cNvPr>
              <p:cNvCxnSpPr>
                <a:cxnSpLocks/>
              </p:cNvCxnSpPr>
              <p:nvPr/>
            </p:nvCxnSpPr>
            <p:spPr>
              <a:xfrm>
                <a:off x="9677237" y="3256313"/>
                <a:ext cx="164400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B3C225DF-8212-1407-1447-8E7367977B07}"/>
                  </a:ext>
                </a:extLst>
              </p:cNvPr>
              <p:cNvCxnSpPr>
                <a:cxnSpLocks/>
              </p:cNvCxnSpPr>
              <p:nvPr/>
            </p:nvCxnSpPr>
            <p:spPr>
              <a:xfrm>
                <a:off x="9677237" y="2789163"/>
                <a:ext cx="1644005" cy="0"/>
              </a:xfrm>
              <a:prstGeom prst="line">
                <a:avLst/>
              </a:prstGeom>
              <a:ln w="12700"/>
            </p:spPr>
            <p:style>
              <a:lnRef idx="1">
                <a:schemeClr val="dk1"/>
              </a:lnRef>
              <a:fillRef idx="0">
                <a:schemeClr val="dk1"/>
              </a:fillRef>
              <a:effectRef idx="0">
                <a:schemeClr val="dk1"/>
              </a:effectRef>
              <a:fontRef idx="minor">
                <a:schemeClr val="tx1"/>
              </a:fontRef>
            </p:style>
          </p:cxnSp>
        </p:grpSp>
        <p:sp>
          <p:nvSpPr>
            <p:cNvPr id="11" name="Title 1">
              <a:extLst>
                <a:ext uri="{FF2B5EF4-FFF2-40B4-BE49-F238E27FC236}">
                  <a16:creationId xmlns:a16="http://schemas.microsoft.com/office/drawing/2014/main" id="{D26FA9F9-E59C-481F-FAD5-3542258EC8A3}"/>
                </a:ext>
              </a:extLst>
            </p:cNvPr>
            <p:cNvSpPr txBox="1">
              <a:spLocks/>
            </p:cNvSpPr>
            <p:nvPr/>
          </p:nvSpPr>
          <p:spPr>
            <a:xfrm>
              <a:off x="10017988" y="3495639"/>
              <a:ext cx="1525205" cy="33517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1400">
                  <a:solidFill>
                    <a:schemeClr val="tx1"/>
                  </a:solidFill>
                </a:rPr>
                <a:t>Binary Image</a:t>
              </a:r>
            </a:p>
          </p:txBody>
        </p:sp>
        <p:sp>
          <p:nvSpPr>
            <p:cNvPr id="13" name="TextBox 12">
              <a:extLst>
                <a:ext uri="{FF2B5EF4-FFF2-40B4-BE49-F238E27FC236}">
                  <a16:creationId xmlns:a16="http://schemas.microsoft.com/office/drawing/2014/main" id="{4D021953-E491-A876-C43E-BC79CE1491FB}"/>
                </a:ext>
              </a:extLst>
            </p:cNvPr>
            <p:cNvSpPr txBox="1"/>
            <p:nvPr/>
          </p:nvSpPr>
          <p:spPr>
            <a:xfrm>
              <a:off x="9934135" y="2489556"/>
              <a:ext cx="1748278" cy="261610"/>
            </a:xfrm>
            <a:prstGeom prst="rect">
              <a:avLst/>
            </a:prstGeom>
            <a:noFill/>
          </p:spPr>
          <p:txBody>
            <a:bodyPr wrap="square" rtlCol="0">
              <a:spAutoFit/>
            </a:bodyPr>
            <a:lstStyle/>
            <a:p>
              <a:r>
                <a:rPr lang="en-US" sz="1100"/>
                <a:t>0    0    0     0    1    0    0    1</a:t>
              </a:r>
            </a:p>
          </p:txBody>
        </p:sp>
        <p:sp>
          <p:nvSpPr>
            <p:cNvPr id="21" name="TextBox 20">
              <a:extLst>
                <a:ext uri="{FF2B5EF4-FFF2-40B4-BE49-F238E27FC236}">
                  <a16:creationId xmlns:a16="http://schemas.microsoft.com/office/drawing/2014/main" id="{936DB5B3-C166-C2A9-6E7F-9DA50BF4672D}"/>
                </a:ext>
              </a:extLst>
            </p:cNvPr>
            <p:cNvSpPr txBox="1"/>
            <p:nvPr/>
          </p:nvSpPr>
          <p:spPr>
            <a:xfrm>
              <a:off x="9934135" y="2727265"/>
              <a:ext cx="1748278" cy="261610"/>
            </a:xfrm>
            <a:prstGeom prst="rect">
              <a:avLst/>
            </a:prstGeom>
            <a:noFill/>
          </p:spPr>
          <p:txBody>
            <a:bodyPr wrap="square" rtlCol="0">
              <a:spAutoFit/>
            </a:bodyPr>
            <a:lstStyle/>
            <a:p>
              <a:r>
                <a:rPr lang="en-US" sz="1100"/>
                <a:t>0    1    0     1    1    0    1    0</a:t>
              </a:r>
            </a:p>
          </p:txBody>
        </p:sp>
        <p:sp>
          <p:nvSpPr>
            <p:cNvPr id="25" name="TextBox 24">
              <a:extLst>
                <a:ext uri="{FF2B5EF4-FFF2-40B4-BE49-F238E27FC236}">
                  <a16:creationId xmlns:a16="http://schemas.microsoft.com/office/drawing/2014/main" id="{9BAA95BA-98DE-6538-47D4-26413E8EE959}"/>
                </a:ext>
              </a:extLst>
            </p:cNvPr>
            <p:cNvSpPr txBox="1"/>
            <p:nvPr/>
          </p:nvSpPr>
          <p:spPr>
            <a:xfrm>
              <a:off x="9934135" y="2956836"/>
              <a:ext cx="1748278" cy="261610"/>
            </a:xfrm>
            <a:prstGeom prst="rect">
              <a:avLst/>
            </a:prstGeom>
            <a:noFill/>
          </p:spPr>
          <p:txBody>
            <a:bodyPr wrap="square" rtlCol="0">
              <a:spAutoFit/>
            </a:bodyPr>
            <a:lstStyle/>
            <a:p>
              <a:r>
                <a:rPr lang="en-US" sz="1100"/>
                <a:t>0    0    1     1    1    1    0    0</a:t>
              </a:r>
            </a:p>
          </p:txBody>
        </p:sp>
        <p:sp>
          <p:nvSpPr>
            <p:cNvPr id="26" name="TextBox 25">
              <a:extLst>
                <a:ext uri="{FF2B5EF4-FFF2-40B4-BE49-F238E27FC236}">
                  <a16:creationId xmlns:a16="http://schemas.microsoft.com/office/drawing/2014/main" id="{75CA1CD9-42E0-A1F0-7EAC-2BDFEBE2E5D6}"/>
                </a:ext>
              </a:extLst>
            </p:cNvPr>
            <p:cNvSpPr txBox="1"/>
            <p:nvPr/>
          </p:nvSpPr>
          <p:spPr>
            <a:xfrm>
              <a:off x="9934135" y="3174437"/>
              <a:ext cx="1748278" cy="261610"/>
            </a:xfrm>
            <a:prstGeom prst="rect">
              <a:avLst/>
            </a:prstGeom>
            <a:noFill/>
          </p:spPr>
          <p:txBody>
            <a:bodyPr wrap="square" rtlCol="0">
              <a:spAutoFit/>
            </a:bodyPr>
            <a:lstStyle/>
            <a:p>
              <a:r>
                <a:rPr lang="en-US" sz="1100"/>
                <a:t>0    0    1     1    1    1    0    0</a:t>
              </a:r>
            </a:p>
          </p:txBody>
        </p:sp>
      </p:grpSp>
      <p:pic>
        <p:nvPicPr>
          <p:cNvPr id="44" name="Picture 43">
            <a:extLst>
              <a:ext uri="{FF2B5EF4-FFF2-40B4-BE49-F238E27FC236}">
                <a16:creationId xmlns:a16="http://schemas.microsoft.com/office/drawing/2014/main" id="{B68EE374-ACEE-9119-23F3-ADBD00314EB7}"/>
              </a:ext>
            </a:extLst>
          </p:cNvPr>
          <p:cNvPicPr>
            <a:picLocks noChangeAspect="1"/>
          </p:cNvPicPr>
          <p:nvPr/>
        </p:nvPicPr>
        <p:blipFill rotWithShape="1">
          <a:blip r:embed="rId3"/>
          <a:srcRect b="19955"/>
          <a:stretch/>
        </p:blipFill>
        <p:spPr>
          <a:xfrm>
            <a:off x="4201361" y="3743156"/>
            <a:ext cx="1641174" cy="1021952"/>
          </a:xfrm>
          <a:prstGeom prst="rect">
            <a:avLst/>
          </a:prstGeom>
        </p:spPr>
      </p:pic>
      <p:sp>
        <p:nvSpPr>
          <p:cNvPr id="46" name="Title 1">
            <a:extLst>
              <a:ext uri="{FF2B5EF4-FFF2-40B4-BE49-F238E27FC236}">
                <a16:creationId xmlns:a16="http://schemas.microsoft.com/office/drawing/2014/main" id="{B09FF62E-8DA4-39B7-2C4E-560DAF169CB4}"/>
              </a:ext>
            </a:extLst>
          </p:cNvPr>
          <p:cNvSpPr txBox="1">
            <a:spLocks/>
          </p:cNvSpPr>
          <p:nvPr/>
        </p:nvSpPr>
        <p:spPr>
          <a:xfrm>
            <a:off x="3972910" y="5098454"/>
            <a:ext cx="2156272" cy="80684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1800" b="0">
                <a:solidFill>
                  <a:schemeClr val="tx1">
                    <a:lumMod val="65000"/>
                    <a:lumOff val="35000"/>
                  </a:schemeClr>
                </a:solidFill>
              </a:rPr>
              <a:t>Binary image is generated in MATLAB</a:t>
            </a:r>
          </a:p>
        </p:txBody>
      </p:sp>
      <p:sp>
        <p:nvSpPr>
          <p:cNvPr id="48" name="Arrow: Right 47">
            <a:extLst>
              <a:ext uri="{FF2B5EF4-FFF2-40B4-BE49-F238E27FC236}">
                <a16:creationId xmlns:a16="http://schemas.microsoft.com/office/drawing/2014/main" id="{534FEC7B-0FA0-E0D9-6907-B755C0D60B53}"/>
              </a:ext>
            </a:extLst>
          </p:cNvPr>
          <p:cNvSpPr/>
          <p:nvPr/>
        </p:nvSpPr>
        <p:spPr>
          <a:xfrm>
            <a:off x="6248563" y="3260417"/>
            <a:ext cx="406013" cy="346634"/>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Left Brace 49">
            <a:extLst>
              <a:ext uri="{FF2B5EF4-FFF2-40B4-BE49-F238E27FC236}">
                <a16:creationId xmlns:a16="http://schemas.microsoft.com/office/drawing/2014/main" id="{C137229F-912F-C920-F0D7-7533D0A10237}"/>
              </a:ext>
            </a:extLst>
          </p:cNvPr>
          <p:cNvSpPr/>
          <p:nvPr/>
        </p:nvSpPr>
        <p:spPr>
          <a:xfrm>
            <a:off x="6838937" y="1914365"/>
            <a:ext cx="449668" cy="3257070"/>
          </a:xfrm>
          <a:prstGeom prst="leftBrace">
            <a:avLst>
              <a:gd name="adj1" fmla="val 40210"/>
              <a:gd name="adj2" fmla="val 46552"/>
            </a:avLst>
          </a:prstGeom>
          <a:ln w="28575">
            <a:solidFill>
              <a:srgbClr val="EE2737">
                <a:alpha val="45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AC98594B-57A7-6E80-FFFE-52F09EE19EF1}"/>
              </a:ext>
            </a:extLst>
          </p:cNvPr>
          <p:cNvSpPr/>
          <p:nvPr/>
        </p:nvSpPr>
        <p:spPr>
          <a:xfrm>
            <a:off x="7473983" y="1885790"/>
            <a:ext cx="4168551" cy="406599"/>
          </a:xfrm>
          <a:prstGeom prst="roundRect">
            <a:avLst>
              <a:gd name="adj" fmla="val 22916"/>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Arial" panose="020B0604020202020204" pitchFamily="34" charset="0"/>
                <a:cs typeface="Arial" panose="020B0604020202020204" pitchFamily="34" charset="0"/>
              </a:rPr>
              <a:t>Load image to </a:t>
            </a:r>
            <a:r>
              <a:rPr lang="en-US" sz="1600" b="1" u="sng">
                <a:latin typeface="Arial" panose="020B0604020202020204" pitchFamily="34" charset="0"/>
                <a:cs typeface="Arial" panose="020B0604020202020204" pitchFamily="34" charset="0"/>
              </a:rPr>
              <a:t>MATLAB program*</a:t>
            </a:r>
          </a:p>
        </p:txBody>
      </p:sp>
      <p:sp>
        <p:nvSpPr>
          <p:cNvPr id="52" name="Rectangle: Rounded Corners 51">
            <a:extLst>
              <a:ext uri="{FF2B5EF4-FFF2-40B4-BE49-F238E27FC236}">
                <a16:creationId xmlns:a16="http://schemas.microsoft.com/office/drawing/2014/main" id="{42D35386-E6CD-D445-92E4-C2007E89A124}"/>
              </a:ext>
            </a:extLst>
          </p:cNvPr>
          <p:cNvSpPr/>
          <p:nvPr/>
        </p:nvSpPr>
        <p:spPr>
          <a:xfrm>
            <a:off x="7473983" y="2606539"/>
            <a:ext cx="4168551" cy="406599"/>
          </a:xfrm>
          <a:prstGeom prst="roundRect">
            <a:avLst>
              <a:gd name="adj" fmla="val 22916"/>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Arial" panose="020B0604020202020204" pitchFamily="34" charset="0"/>
                <a:cs typeface="Arial" panose="020B0604020202020204" pitchFamily="34" charset="0"/>
              </a:rPr>
              <a:t>Multiply number of rows and columns</a:t>
            </a:r>
          </a:p>
        </p:txBody>
      </p:sp>
      <p:sp>
        <p:nvSpPr>
          <p:cNvPr id="53" name="Rectangle: Rounded Corners 52">
            <a:extLst>
              <a:ext uri="{FF2B5EF4-FFF2-40B4-BE49-F238E27FC236}">
                <a16:creationId xmlns:a16="http://schemas.microsoft.com/office/drawing/2014/main" id="{5F66368A-EF95-0AB1-883E-3317D7CA9B93}"/>
              </a:ext>
            </a:extLst>
          </p:cNvPr>
          <p:cNvSpPr/>
          <p:nvPr/>
        </p:nvSpPr>
        <p:spPr>
          <a:xfrm>
            <a:off x="7473983" y="3327288"/>
            <a:ext cx="4168551" cy="406599"/>
          </a:xfrm>
          <a:prstGeom prst="roundRect">
            <a:avLst>
              <a:gd name="adj" fmla="val 22916"/>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Arial" panose="020B0604020202020204" pitchFamily="34" charset="0"/>
                <a:cs typeface="Arial" panose="020B0604020202020204" pitchFamily="34" charset="0"/>
              </a:rPr>
              <a:t>Add up all the pixel values in the image</a:t>
            </a:r>
          </a:p>
        </p:txBody>
      </p:sp>
      <p:sp>
        <p:nvSpPr>
          <p:cNvPr id="54" name="Rectangle: Rounded Corners 53">
            <a:extLst>
              <a:ext uri="{FF2B5EF4-FFF2-40B4-BE49-F238E27FC236}">
                <a16:creationId xmlns:a16="http://schemas.microsoft.com/office/drawing/2014/main" id="{ECBB5C83-2348-ED00-210A-69FF25023384}"/>
              </a:ext>
            </a:extLst>
          </p:cNvPr>
          <p:cNvSpPr/>
          <p:nvPr/>
        </p:nvSpPr>
        <p:spPr>
          <a:xfrm>
            <a:off x="7473983" y="4047678"/>
            <a:ext cx="4168551" cy="406599"/>
          </a:xfrm>
          <a:prstGeom prst="roundRect">
            <a:avLst>
              <a:gd name="adj" fmla="val 22916"/>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Arial" panose="020B0604020202020204" pitchFamily="34" charset="0"/>
                <a:cs typeface="Arial" panose="020B0604020202020204" pitchFamily="34" charset="0"/>
              </a:rPr>
              <a:t>Calculate pixel ratio of white to image</a:t>
            </a:r>
          </a:p>
        </p:txBody>
      </p:sp>
      <p:sp>
        <p:nvSpPr>
          <p:cNvPr id="55" name="Rectangle: Rounded Corners 54">
            <a:extLst>
              <a:ext uri="{FF2B5EF4-FFF2-40B4-BE49-F238E27FC236}">
                <a16:creationId xmlns:a16="http://schemas.microsoft.com/office/drawing/2014/main" id="{F0314998-D012-B42A-3C6A-4B98E1AAABAA}"/>
              </a:ext>
            </a:extLst>
          </p:cNvPr>
          <p:cNvSpPr/>
          <p:nvPr/>
        </p:nvSpPr>
        <p:spPr>
          <a:xfrm>
            <a:off x="7473983" y="4768427"/>
            <a:ext cx="4168551" cy="406599"/>
          </a:xfrm>
          <a:prstGeom prst="roundRect">
            <a:avLst>
              <a:gd name="adj" fmla="val 22916"/>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Arial" panose="020B0604020202020204" pitchFamily="34" charset="0"/>
                <a:cs typeface="Arial" panose="020B0604020202020204" pitchFamily="34" charset="0"/>
              </a:rPr>
              <a:t>Repeat the process for each foot design</a:t>
            </a:r>
          </a:p>
        </p:txBody>
      </p:sp>
      <p:sp>
        <p:nvSpPr>
          <p:cNvPr id="57" name="Arrow: Down 56">
            <a:extLst>
              <a:ext uri="{FF2B5EF4-FFF2-40B4-BE49-F238E27FC236}">
                <a16:creationId xmlns:a16="http://schemas.microsoft.com/office/drawing/2014/main" id="{242537BB-4E6B-5781-8E6A-CF0C2CD76DA7}"/>
              </a:ext>
            </a:extLst>
          </p:cNvPr>
          <p:cNvSpPr/>
          <p:nvPr/>
        </p:nvSpPr>
        <p:spPr>
          <a:xfrm>
            <a:off x="9478318" y="3013138"/>
            <a:ext cx="159880" cy="187246"/>
          </a:xfrm>
          <a:prstGeom prst="downArrow">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Arrow: Down 58">
            <a:extLst>
              <a:ext uri="{FF2B5EF4-FFF2-40B4-BE49-F238E27FC236}">
                <a16:creationId xmlns:a16="http://schemas.microsoft.com/office/drawing/2014/main" id="{55037742-273D-FD60-BF10-FE0588916DDC}"/>
              </a:ext>
            </a:extLst>
          </p:cNvPr>
          <p:cNvSpPr/>
          <p:nvPr/>
        </p:nvSpPr>
        <p:spPr>
          <a:xfrm>
            <a:off x="9478318" y="3733528"/>
            <a:ext cx="159880" cy="187246"/>
          </a:xfrm>
          <a:prstGeom prst="downArrow">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Arrow: Down 59">
            <a:extLst>
              <a:ext uri="{FF2B5EF4-FFF2-40B4-BE49-F238E27FC236}">
                <a16:creationId xmlns:a16="http://schemas.microsoft.com/office/drawing/2014/main" id="{483AAB15-C25B-85A7-753F-F7201939AE0D}"/>
              </a:ext>
            </a:extLst>
          </p:cNvPr>
          <p:cNvSpPr/>
          <p:nvPr/>
        </p:nvSpPr>
        <p:spPr>
          <a:xfrm>
            <a:off x="9478318" y="4454277"/>
            <a:ext cx="159880" cy="187246"/>
          </a:xfrm>
          <a:prstGeom prst="downArrow">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Title 1">
            <a:extLst>
              <a:ext uri="{FF2B5EF4-FFF2-40B4-BE49-F238E27FC236}">
                <a16:creationId xmlns:a16="http://schemas.microsoft.com/office/drawing/2014/main" id="{D406D174-262A-8038-663D-151C83E7233C}"/>
              </a:ext>
            </a:extLst>
          </p:cNvPr>
          <p:cNvSpPr txBox="1">
            <a:spLocks/>
          </p:cNvSpPr>
          <p:nvPr/>
        </p:nvSpPr>
        <p:spPr>
          <a:xfrm>
            <a:off x="7403945" y="5615818"/>
            <a:ext cx="4308625" cy="365125"/>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1600">
                <a:solidFill>
                  <a:schemeClr val="tx1">
                    <a:lumMod val="65000"/>
                    <a:lumOff val="35000"/>
                  </a:schemeClr>
                </a:solidFill>
              </a:rPr>
              <a:t>*REGOLITH_PLUME_</a:t>
            </a:r>
            <a:r>
              <a:rPr lang="en-US" sz="1700">
                <a:solidFill>
                  <a:schemeClr val="tx1">
                    <a:lumMod val="65000"/>
                    <a:lumOff val="35000"/>
                  </a:schemeClr>
                </a:solidFill>
              </a:rPr>
              <a:t>PROFILE_IDENTIFIER</a:t>
            </a:r>
            <a:r>
              <a:rPr lang="en-US" sz="1600">
                <a:solidFill>
                  <a:schemeClr val="tx1">
                    <a:lumMod val="65000"/>
                    <a:lumOff val="35000"/>
                  </a:schemeClr>
                </a:solidFill>
              </a:rPr>
              <a:t>.m</a:t>
            </a:r>
          </a:p>
        </p:txBody>
      </p:sp>
    </p:spTree>
    <p:extLst>
      <p:ext uri="{BB962C8B-B14F-4D97-AF65-F5344CB8AC3E}">
        <p14:creationId xmlns:p14="http://schemas.microsoft.com/office/powerpoint/2010/main" val="229980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500"/>
                                        <p:tgtEl>
                                          <p:spTgt spid="5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25"/>
                                        </p:tgtEl>
                                        <p:attrNameLst>
                                          <p:attrName>style.visibility</p:attrName>
                                        </p:attrNameLst>
                                      </p:cBhvr>
                                      <p:to>
                                        <p:strVal val="visible"/>
                                      </p:to>
                                    </p:set>
                                    <p:animEffect transition="in" filter="fade">
                                      <p:cBhvr>
                                        <p:cTn id="16" dur="500"/>
                                        <p:tgtEl>
                                          <p:spTgt spid="10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500"/>
                                        <p:tgtEl>
                                          <p:spTgt spid="5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500"/>
                                        <p:tgtEl>
                                          <p:spTgt spid="5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fade">
                                      <p:cBhvr>
                                        <p:cTn id="40" dur="500"/>
                                        <p:tgtEl>
                                          <p:spTgt spid="5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fade">
                                      <p:cBhvr>
                                        <p:cTn id="45" dur="500"/>
                                        <p:tgtEl>
                                          <p:spTgt spid="6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5"/>
                                        </p:tgtEl>
                                        <p:attrNameLst>
                                          <p:attrName>style.visibility</p:attrName>
                                        </p:attrNameLst>
                                      </p:cBhvr>
                                      <p:to>
                                        <p:strVal val="visible"/>
                                      </p:to>
                                    </p:set>
                                    <p:animEffect transition="in" filter="fade">
                                      <p:cBhvr>
                                        <p:cTn id="4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48" grpId="0" animBg="1"/>
      <p:bldP spid="50" grpId="0" animBg="1"/>
      <p:bldP spid="51" grpId="0" animBg="1"/>
      <p:bldP spid="52" grpId="0" animBg="1"/>
      <p:bldP spid="53" grpId="0" animBg="1"/>
      <p:bldP spid="54" grpId="0" animBg="1"/>
      <p:bldP spid="55" grpId="0" animBg="1"/>
      <p:bldP spid="57" grpId="0" animBg="1"/>
      <p:bldP spid="59" grpId="0" animBg="1"/>
      <p:bldP spid="60" grpId="0" animBg="1"/>
      <p:bldP spid="10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5D4D6-048D-4528-BD47-CB9706CF25DB}"/>
              </a:ext>
            </a:extLst>
          </p:cNvPr>
          <p:cNvSpPr>
            <a:spLocks noGrp="1"/>
          </p:cNvSpPr>
          <p:nvPr>
            <p:ph type="title"/>
          </p:nvPr>
        </p:nvSpPr>
        <p:spPr>
          <a:xfrm>
            <a:off x="831850" y="689827"/>
            <a:ext cx="9550400" cy="2852737"/>
          </a:xfrm>
        </p:spPr>
        <p:txBody>
          <a:bodyPr/>
          <a:lstStyle/>
          <a:p>
            <a:r>
              <a:rPr lang="en-US" dirty="0">
                <a:solidFill>
                  <a:schemeClr val="tx1">
                    <a:lumMod val="75000"/>
                    <a:lumOff val="25000"/>
                  </a:schemeClr>
                </a:solidFill>
              </a:rPr>
              <a:t>Results from RDTA</a:t>
            </a:r>
          </a:p>
        </p:txBody>
      </p:sp>
      <p:sp>
        <p:nvSpPr>
          <p:cNvPr id="3" name="Text Placeholder 2">
            <a:extLst>
              <a:ext uri="{FF2B5EF4-FFF2-40B4-BE49-F238E27FC236}">
                <a16:creationId xmlns:a16="http://schemas.microsoft.com/office/drawing/2014/main" id="{2208B640-4190-46B1-9229-98082B97DE0C}"/>
              </a:ext>
            </a:extLst>
          </p:cNvPr>
          <p:cNvSpPr>
            <a:spLocks noGrp="1"/>
          </p:cNvSpPr>
          <p:nvPr>
            <p:ph type="body" idx="1"/>
          </p:nvPr>
        </p:nvSpPr>
        <p:spPr>
          <a:xfrm>
            <a:off x="831850" y="3542564"/>
            <a:ext cx="3749675" cy="447801"/>
          </a:xfrm>
        </p:spPr>
        <p:txBody>
          <a:bodyPr vert="horz" lIns="91440" tIns="45720" rIns="91440" bIns="45720" rtlCol="0" anchor="t">
            <a:normAutofit/>
          </a:bodyPr>
          <a:lstStyle/>
          <a:p>
            <a:r>
              <a:rPr lang="en-US">
                <a:latin typeface="Arial"/>
                <a:cs typeface="Arial"/>
              </a:rPr>
              <a:t>Emily Dawson</a:t>
            </a:r>
            <a:endParaRPr lang="en-US"/>
          </a:p>
        </p:txBody>
      </p:sp>
      <p:sp>
        <p:nvSpPr>
          <p:cNvPr id="5" name="Slide Number Placeholder 4">
            <a:extLst>
              <a:ext uri="{FF2B5EF4-FFF2-40B4-BE49-F238E27FC236}">
                <a16:creationId xmlns:a16="http://schemas.microsoft.com/office/drawing/2014/main" id="{C5A99089-3217-6B04-C100-BB0E88785354}"/>
              </a:ext>
            </a:extLst>
          </p:cNvPr>
          <p:cNvSpPr>
            <a:spLocks noGrp="1"/>
          </p:cNvSpPr>
          <p:nvPr>
            <p:ph type="sldNum" sz="quarter" idx="4"/>
          </p:nvPr>
        </p:nvSpPr>
        <p:spPr/>
        <p:txBody>
          <a:bodyPr/>
          <a:lstStyle/>
          <a:p>
            <a:fld id="{6F1FABC0-072B-4F22-8F9B-95A9D10B0206}" type="slidenum">
              <a:rPr lang="en-US" smtClean="0"/>
              <a:pPr/>
              <a:t>31</a:t>
            </a:fld>
            <a:endParaRPr lang="en-US"/>
          </a:p>
        </p:txBody>
      </p:sp>
      <p:sp>
        <p:nvSpPr>
          <p:cNvPr id="4" name="Footer Placeholder 3">
            <a:extLst>
              <a:ext uri="{FF2B5EF4-FFF2-40B4-BE49-F238E27FC236}">
                <a16:creationId xmlns:a16="http://schemas.microsoft.com/office/drawing/2014/main" id="{6F16868C-2143-BE63-4DA4-DCB6BF46E1CB}"/>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31480496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D83FD-E450-3205-B993-C762DF482BC5}"/>
              </a:ext>
            </a:extLst>
          </p:cNvPr>
          <p:cNvSpPr>
            <a:spLocks noGrp="1"/>
          </p:cNvSpPr>
          <p:nvPr>
            <p:ph type="title"/>
          </p:nvPr>
        </p:nvSpPr>
        <p:spPr/>
        <p:txBody>
          <a:bodyPr/>
          <a:lstStyle/>
          <a:p>
            <a:pPr algn="ctr"/>
            <a:r>
              <a:rPr lang="en-US">
                <a:solidFill>
                  <a:schemeClr val="tx1">
                    <a:lumMod val="75000"/>
                    <a:lumOff val="25000"/>
                  </a:schemeClr>
                </a:solidFill>
                <a:latin typeface="Arial"/>
                <a:cs typeface="Arial"/>
              </a:rPr>
              <a:t>Data Analysis</a:t>
            </a:r>
            <a:endParaRPr lang="en-US">
              <a:solidFill>
                <a:schemeClr val="tx1">
                  <a:lumMod val="75000"/>
                  <a:lumOff val="25000"/>
                </a:schemeClr>
              </a:solidFill>
            </a:endParaRPr>
          </a:p>
        </p:txBody>
      </p:sp>
      <p:sp>
        <p:nvSpPr>
          <p:cNvPr id="3" name="Footer Placeholder 2">
            <a:extLst>
              <a:ext uri="{FF2B5EF4-FFF2-40B4-BE49-F238E27FC236}">
                <a16:creationId xmlns:a16="http://schemas.microsoft.com/office/drawing/2014/main" id="{248E0345-67E3-BC63-39CE-E386F0AC9D8C}"/>
              </a:ext>
            </a:extLst>
          </p:cNvPr>
          <p:cNvSpPr>
            <a:spLocks noGrp="1"/>
          </p:cNvSpPr>
          <p:nvPr>
            <p:ph type="ftr" sz="quarter" idx="3"/>
          </p:nvPr>
        </p:nvSpPr>
        <p:spPr/>
        <p:txBody>
          <a:bodyPr lIns="91440" tIns="45720" rIns="91440" bIns="45720" anchor="t"/>
          <a:lstStyle/>
          <a:p>
            <a:r>
              <a:rPr lang="en-US">
                <a:latin typeface="Arial"/>
                <a:cs typeface="Arial"/>
              </a:rPr>
              <a:t>Emily Dawson </a:t>
            </a:r>
            <a:endParaRPr lang="en-US"/>
          </a:p>
        </p:txBody>
      </p:sp>
      <p:sp>
        <p:nvSpPr>
          <p:cNvPr id="4" name="Slide Number Placeholder 3">
            <a:extLst>
              <a:ext uri="{FF2B5EF4-FFF2-40B4-BE49-F238E27FC236}">
                <a16:creationId xmlns:a16="http://schemas.microsoft.com/office/drawing/2014/main" id="{56F2EEB2-1DF3-6D45-0611-5C3B7C8CC7C2}"/>
              </a:ext>
            </a:extLst>
          </p:cNvPr>
          <p:cNvSpPr>
            <a:spLocks noGrp="1"/>
          </p:cNvSpPr>
          <p:nvPr>
            <p:ph type="sldNum" sz="quarter" idx="4"/>
          </p:nvPr>
        </p:nvSpPr>
        <p:spPr/>
        <p:txBody>
          <a:bodyPr/>
          <a:lstStyle/>
          <a:p>
            <a:fld id="{6F1FABC0-072B-4F22-8F9B-95A9D10B0206}" type="slidenum">
              <a:rPr lang="en-US" smtClean="0"/>
              <a:pPr/>
              <a:t>32</a:t>
            </a:fld>
            <a:endParaRPr lang="en-US"/>
          </a:p>
        </p:txBody>
      </p:sp>
      <p:sp>
        <p:nvSpPr>
          <p:cNvPr id="11" name="Rectangle: Rounded Corners 10">
            <a:extLst>
              <a:ext uri="{FF2B5EF4-FFF2-40B4-BE49-F238E27FC236}">
                <a16:creationId xmlns:a16="http://schemas.microsoft.com/office/drawing/2014/main" id="{692C8495-DCFD-2783-8D39-69825477CB6F}"/>
              </a:ext>
            </a:extLst>
          </p:cNvPr>
          <p:cNvSpPr/>
          <p:nvPr/>
        </p:nvSpPr>
        <p:spPr>
          <a:xfrm>
            <a:off x="320931" y="1666875"/>
            <a:ext cx="3343275" cy="660400"/>
          </a:xfrm>
          <a:prstGeom prst="roundRect">
            <a:avLst/>
          </a:prstGeom>
          <a:solidFill>
            <a:srgbClr val="EE273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cs typeface="Calibri"/>
              </a:rPr>
              <a:t>Inputs</a:t>
            </a:r>
          </a:p>
        </p:txBody>
      </p:sp>
      <p:sp>
        <p:nvSpPr>
          <p:cNvPr id="15" name="Rectangle: Rounded Corners 14">
            <a:extLst>
              <a:ext uri="{FF2B5EF4-FFF2-40B4-BE49-F238E27FC236}">
                <a16:creationId xmlns:a16="http://schemas.microsoft.com/office/drawing/2014/main" id="{F2B0C10D-9618-2F1D-952D-55ABC536FA98}"/>
              </a:ext>
            </a:extLst>
          </p:cNvPr>
          <p:cNvSpPr/>
          <p:nvPr/>
        </p:nvSpPr>
        <p:spPr>
          <a:xfrm>
            <a:off x="8531890" y="1666875"/>
            <a:ext cx="3343275" cy="660400"/>
          </a:xfrm>
          <a:prstGeom prst="roundRect">
            <a:avLst/>
          </a:prstGeom>
          <a:solidFill>
            <a:srgbClr val="EE273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cs typeface="Calibri"/>
              </a:rPr>
              <a:t>Outputs</a:t>
            </a:r>
          </a:p>
        </p:txBody>
      </p:sp>
      <p:sp>
        <p:nvSpPr>
          <p:cNvPr id="6" name="Rectangle: Rounded Corners 5">
            <a:extLst>
              <a:ext uri="{FF2B5EF4-FFF2-40B4-BE49-F238E27FC236}">
                <a16:creationId xmlns:a16="http://schemas.microsoft.com/office/drawing/2014/main" id="{B83E19F8-B96C-F7EE-46D2-AEA54E1DDC82}"/>
              </a:ext>
            </a:extLst>
          </p:cNvPr>
          <p:cNvSpPr/>
          <p:nvPr/>
        </p:nvSpPr>
        <p:spPr>
          <a:xfrm>
            <a:off x="521347" y="2616144"/>
            <a:ext cx="2753285" cy="745299"/>
          </a:xfrm>
          <a:prstGeom prst="roundRect">
            <a:avLst/>
          </a:prstGeom>
          <a:solidFill>
            <a:srgbClr val="23619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cs typeface="Calibri"/>
              </a:rPr>
              <a:t>Known Area Reduction</a:t>
            </a:r>
            <a:endParaRPr lang="en-US" sz="2000" b="1"/>
          </a:p>
        </p:txBody>
      </p:sp>
      <p:sp>
        <p:nvSpPr>
          <p:cNvPr id="7" name="Rectangle: Rounded Corners 6">
            <a:extLst>
              <a:ext uri="{FF2B5EF4-FFF2-40B4-BE49-F238E27FC236}">
                <a16:creationId xmlns:a16="http://schemas.microsoft.com/office/drawing/2014/main" id="{D1137136-C55D-1D6E-3D9B-052505358B21}"/>
              </a:ext>
            </a:extLst>
          </p:cNvPr>
          <p:cNvSpPr/>
          <p:nvPr/>
        </p:nvSpPr>
        <p:spPr>
          <a:xfrm>
            <a:off x="521346" y="3858330"/>
            <a:ext cx="2753286" cy="660400"/>
          </a:xfrm>
          <a:prstGeom prst="roundRect">
            <a:avLst/>
          </a:prstGeom>
          <a:solidFill>
            <a:srgbClr val="23619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cs typeface="Calibri"/>
              </a:rPr>
              <a:t>Known Mass/Force</a:t>
            </a:r>
            <a:endParaRPr lang="en-US" sz="2000" b="1"/>
          </a:p>
        </p:txBody>
      </p:sp>
      <p:sp>
        <p:nvSpPr>
          <p:cNvPr id="8" name="Rectangle: Rounded Corners 7">
            <a:extLst>
              <a:ext uri="{FF2B5EF4-FFF2-40B4-BE49-F238E27FC236}">
                <a16:creationId xmlns:a16="http://schemas.microsoft.com/office/drawing/2014/main" id="{ED7F1369-383D-8575-A1F8-D6F1C33BA4AD}"/>
              </a:ext>
            </a:extLst>
          </p:cNvPr>
          <p:cNvSpPr/>
          <p:nvPr/>
        </p:nvSpPr>
        <p:spPr>
          <a:xfrm>
            <a:off x="4378138" y="3229329"/>
            <a:ext cx="3092062" cy="788680"/>
          </a:xfrm>
          <a:prstGeom prst="roundRect">
            <a:avLst/>
          </a:prstGeom>
          <a:solidFill>
            <a:srgbClr val="236192">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cs typeface="Calibri"/>
              </a:rPr>
              <a:t>Pressure on Surface</a:t>
            </a:r>
            <a:r>
              <a:rPr lang="en-US" sz="2000">
                <a:cs typeface="Calibri"/>
              </a:rPr>
              <a:t> </a:t>
            </a:r>
            <a:endParaRPr lang="en-US" sz="2000"/>
          </a:p>
        </p:txBody>
      </p:sp>
      <p:sp>
        <p:nvSpPr>
          <p:cNvPr id="9" name="Rectangle: Rounded Corners 8">
            <a:extLst>
              <a:ext uri="{FF2B5EF4-FFF2-40B4-BE49-F238E27FC236}">
                <a16:creationId xmlns:a16="http://schemas.microsoft.com/office/drawing/2014/main" id="{DB7BB82F-0C75-82B8-4A0F-0C30E91FA5A8}"/>
              </a:ext>
            </a:extLst>
          </p:cNvPr>
          <p:cNvSpPr/>
          <p:nvPr/>
        </p:nvSpPr>
        <p:spPr>
          <a:xfrm>
            <a:off x="8560278" y="2703456"/>
            <a:ext cx="3092062" cy="657987"/>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cs typeface="Calibri"/>
              </a:rPr>
              <a:t>Penetration Depth</a:t>
            </a:r>
            <a:endParaRPr lang="en-US" sz="2000" b="1" dirty="0"/>
          </a:p>
        </p:txBody>
      </p:sp>
      <p:sp>
        <p:nvSpPr>
          <p:cNvPr id="10" name="Rectangle: Rounded Corners 9">
            <a:extLst>
              <a:ext uri="{FF2B5EF4-FFF2-40B4-BE49-F238E27FC236}">
                <a16:creationId xmlns:a16="http://schemas.microsoft.com/office/drawing/2014/main" id="{D886903F-D515-80A1-0EF0-9F2C141D99C5}"/>
              </a:ext>
            </a:extLst>
          </p:cNvPr>
          <p:cNvSpPr/>
          <p:nvPr/>
        </p:nvSpPr>
        <p:spPr>
          <a:xfrm>
            <a:off x="8562982" y="3858330"/>
            <a:ext cx="3092062" cy="657987"/>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cs typeface="Calibri"/>
              </a:rPr>
              <a:t>Plume</a:t>
            </a:r>
            <a:r>
              <a:rPr lang="en-US" sz="2000">
                <a:cs typeface="Calibri"/>
              </a:rPr>
              <a:t> </a:t>
            </a:r>
            <a:r>
              <a:rPr lang="en-US" sz="2000" b="1">
                <a:cs typeface="Calibri"/>
              </a:rPr>
              <a:t>Effect</a:t>
            </a:r>
            <a:endParaRPr lang="en-US" sz="2000" b="1"/>
          </a:p>
        </p:txBody>
      </p:sp>
      <p:cxnSp>
        <p:nvCxnSpPr>
          <p:cNvPr id="16" name="Straight Connector 15">
            <a:extLst>
              <a:ext uri="{FF2B5EF4-FFF2-40B4-BE49-F238E27FC236}">
                <a16:creationId xmlns:a16="http://schemas.microsoft.com/office/drawing/2014/main" id="{D126D4C6-F9C7-E14A-AC4F-42FBCA88B344}"/>
              </a:ext>
            </a:extLst>
          </p:cNvPr>
          <p:cNvCxnSpPr>
            <a:cxnSpLocks/>
            <a:stCxn id="7" idx="3"/>
          </p:cNvCxnSpPr>
          <p:nvPr/>
        </p:nvCxnSpPr>
        <p:spPr>
          <a:xfrm flipV="1">
            <a:off x="3274632" y="4187322"/>
            <a:ext cx="538162" cy="1208"/>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A7D3EB8-E1B7-D545-9916-CB875B9758ED}"/>
              </a:ext>
            </a:extLst>
          </p:cNvPr>
          <p:cNvCxnSpPr>
            <a:cxnSpLocks/>
            <a:endCxn id="8" idx="1"/>
          </p:cNvCxnSpPr>
          <p:nvPr/>
        </p:nvCxnSpPr>
        <p:spPr>
          <a:xfrm flipV="1">
            <a:off x="3808031" y="3623669"/>
            <a:ext cx="570107" cy="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CDCE054-19FC-784F-9CC5-9E3788B72224}"/>
              </a:ext>
            </a:extLst>
          </p:cNvPr>
          <p:cNvCxnSpPr>
            <a:cxnSpLocks/>
          </p:cNvCxnSpPr>
          <p:nvPr/>
        </p:nvCxnSpPr>
        <p:spPr>
          <a:xfrm flipV="1">
            <a:off x="3269868" y="3057111"/>
            <a:ext cx="538162" cy="1208"/>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DCD749-8700-614D-A9FC-89B5A490DEBF}"/>
              </a:ext>
            </a:extLst>
          </p:cNvPr>
          <p:cNvCxnSpPr>
            <a:cxnSpLocks/>
          </p:cNvCxnSpPr>
          <p:nvPr/>
        </p:nvCxnSpPr>
        <p:spPr>
          <a:xfrm>
            <a:off x="3817552" y="3027685"/>
            <a:ext cx="0" cy="1191975"/>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8AB5D95-D540-3043-A41D-092D16FA6E79}"/>
              </a:ext>
            </a:extLst>
          </p:cNvPr>
          <p:cNvCxnSpPr>
            <a:cxnSpLocks/>
          </p:cNvCxnSpPr>
          <p:nvPr/>
        </p:nvCxnSpPr>
        <p:spPr>
          <a:xfrm flipV="1">
            <a:off x="7451346" y="3657042"/>
            <a:ext cx="538162" cy="1208"/>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CC7A0D8-408E-DB4F-A05A-3138AF5412AC}"/>
              </a:ext>
            </a:extLst>
          </p:cNvPr>
          <p:cNvCxnSpPr>
            <a:cxnSpLocks/>
          </p:cNvCxnSpPr>
          <p:nvPr/>
        </p:nvCxnSpPr>
        <p:spPr>
          <a:xfrm flipV="1">
            <a:off x="7989508" y="3000698"/>
            <a:ext cx="0" cy="121896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8A97DCC-281C-5E4B-BF41-E54B1A023663}"/>
              </a:ext>
            </a:extLst>
          </p:cNvPr>
          <p:cNvCxnSpPr>
            <a:cxnSpLocks/>
            <a:endCxn id="9" idx="1"/>
          </p:cNvCxnSpPr>
          <p:nvPr/>
        </p:nvCxnSpPr>
        <p:spPr>
          <a:xfrm>
            <a:off x="7989508" y="3032450"/>
            <a:ext cx="570770"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6C6F8FE-DA14-9F41-85EF-7935A0E2337A}"/>
              </a:ext>
            </a:extLst>
          </p:cNvPr>
          <p:cNvCxnSpPr>
            <a:cxnSpLocks/>
          </p:cNvCxnSpPr>
          <p:nvPr/>
        </p:nvCxnSpPr>
        <p:spPr>
          <a:xfrm>
            <a:off x="7989508" y="4187324"/>
            <a:ext cx="573474"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786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a:extLst>
              <a:ext uri="{FF2B5EF4-FFF2-40B4-BE49-F238E27FC236}">
                <a16:creationId xmlns:a16="http://schemas.microsoft.com/office/drawing/2014/main" id="{2C92CBFC-14A5-39EE-5556-9098AEE6DC40}"/>
              </a:ext>
            </a:extLst>
          </p:cNvPr>
          <p:cNvGraphicFramePr>
            <a:graphicFrameLocks noGrp="1"/>
          </p:cNvGraphicFramePr>
          <p:nvPr>
            <p:extLst>
              <p:ext uri="{D42A27DB-BD31-4B8C-83A1-F6EECF244321}">
                <p14:modId xmlns:p14="http://schemas.microsoft.com/office/powerpoint/2010/main" val="2593183240"/>
              </p:ext>
            </p:extLst>
          </p:nvPr>
        </p:nvGraphicFramePr>
        <p:xfrm>
          <a:off x="1145539" y="1340097"/>
          <a:ext cx="6217921" cy="449096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03B4034A-4915-1EE2-B2E6-69E1921C7255}"/>
              </a:ext>
            </a:extLst>
          </p:cNvPr>
          <p:cNvSpPr>
            <a:spLocks noGrp="1"/>
          </p:cNvSpPr>
          <p:nvPr>
            <p:ph type="title"/>
          </p:nvPr>
        </p:nvSpPr>
        <p:spPr/>
        <p:txBody>
          <a:bodyPr/>
          <a:lstStyle/>
          <a:p>
            <a:pPr algn="ctr"/>
            <a:r>
              <a:rPr lang="en-US">
                <a:solidFill>
                  <a:schemeClr val="tx1">
                    <a:lumMod val="75000"/>
                    <a:lumOff val="25000"/>
                  </a:schemeClr>
                </a:solidFill>
                <a:latin typeface="Arial"/>
                <a:cs typeface="Arial"/>
              </a:rPr>
              <a:t>Data Analysis - Plume</a:t>
            </a:r>
            <a:endParaRPr lang="en-US">
              <a:solidFill>
                <a:schemeClr val="tx1">
                  <a:lumMod val="75000"/>
                  <a:lumOff val="25000"/>
                </a:schemeClr>
              </a:solidFill>
            </a:endParaRPr>
          </a:p>
        </p:txBody>
      </p:sp>
      <p:sp>
        <p:nvSpPr>
          <p:cNvPr id="3" name="Slide Number Placeholder 2">
            <a:extLst>
              <a:ext uri="{FF2B5EF4-FFF2-40B4-BE49-F238E27FC236}">
                <a16:creationId xmlns:a16="http://schemas.microsoft.com/office/drawing/2014/main" id="{77E1377D-653E-B6E2-54A9-58E068E78D30}"/>
              </a:ext>
            </a:extLst>
          </p:cNvPr>
          <p:cNvSpPr>
            <a:spLocks noGrp="1"/>
          </p:cNvSpPr>
          <p:nvPr>
            <p:ph type="sldNum" sz="quarter" idx="4"/>
          </p:nvPr>
        </p:nvSpPr>
        <p:spPr/>
        <p:txBody>
          <a:bodyPr/>
          <a:lstStyle/>
          <a:p>
            <a:fld id="{6F1FABC0-072B-4F22-8F9B-95A9D10B0206}" type="slidenum">
              <a:rPr lang="en-US" smtClean="0"/>
              <a:pPr/>
              <a:t>33</a:t>
            </a:fld>
            <a:endParaRPr lang="en-US"/>
          </a:p>
        </p:txBody>
      </p:sp>
      <p:sp>
        <p:nvSpPr>
          <p:cNvPr id="4" name="Footer Placeholder 3">
            <a:extLst>
              <a:ext uri="{FF2B5EF4-FFF2-40B4-BE49-F238E27FC236}">
                <a16:creationId xmlns:a16="http://schemas.microsoft.com/office/drawing/2014/main" id="{BE1C4709-B8CD-7B22-CD1F-75569981387C}"/>
              </a:ext>
            </a:extLst>
          </p:cNvPr>
          <p:cNvSpPr>
            <a:spLocks noGrp="1"/>
          </p:cNvSpPr>
          <p:nvPr>
            <p:ph type="ftr" sz="quarter" idx="3"/>
          </p:nvPr>
        </p:nvSpPr>
        <p:spPr>
          <a:xfrm>
            <a:off x="4038600" y="6211451"/>
            <a:ext cx="4114800" cy="358722"/>
          </a:xfrm>
        </p:spPr>
        <p:txBody>
          <a:bodyPr lIns="91440" tIns="45720" rIns="91440" bIns="45720" anchor="t"/>
          <a:lstStyle/>
          <a:p>
            <a:r>
              <a:rPr lang="en-US">
                <a:latin typeface="Arial"/>
                <a:cs typeface="Arial"/>
              </a:rPr>
              <a:t>Emily Dawson</a:t>
            </a:r>
            <a:endParaRPr lang="en-US"/>
          </a:p>
        </p:txBody>
      </p:sp>
      <p:sp>
        <p:nvSpPr>
          <p:cNvPr id="7" name="TextBox 6">
            <a:extLst>
              <a:ext uri="{FF2B5EF4-FFF2-40B4-BE49-F238E27FC236}">
                <a16:creationId xmlns:a16="http://schemas.microsoft.com/office/drawing/2014/main" id="{C0418DA2-A544-DA4D-B224-290E0481FD1C}"/>
              </a:ext>
            </a:extLst>
          </p:cNvPr>
          <p:cNvSpPr txBox="1"/>
          <p:nvPr/>
        </p:nvSpPr>
        <p:spPr>
          <a:xfrm>
            <a:off x="2313780" y="2959100"/>
            <a:ext cx="635000" cy="369332"/>
          </a:xfrm>
          <a:prstGeom prst="rect">
            <a:avLst/>
          </a:prstGeom>
          <a:noFill/>
        </p:spPr>
        <p:txBody>
          <a:bodyPr wrap="square" rtlCol="0">
            <a:spAutoFit/>
          </a:bodyPr>
          <a:lstStyle/>
          <a:p>
            <a:r>
              <a:rPr lang="en-US"/>
              <a:t>22</a:t>
            </a:r>
          </a:p>
        </p:txBody>
      </p:sp>
      <p:sp>
        <p:nvSpPr>
          <p:cNvPr id="8" name="TextBox 7">
            <a:extLst>
              <a:ext uri="{FF2B5EF4-FFF2-40B4-BE49-F238E27FC236}">
                <a16:creationId xmlns:a16="http://schemas.microsoft.com/office/drawing/2014/main" id="{C4EA3F23-8967-CF4E-9F20-A4B9A4A8DBD0}"/>
              </a:ext>
            </a:extLst>
          </p:cNvPr>
          <p:cNvSpPr txBox="1"/>
          <p:nvPr/>
        </p:nvSpPr>
        <p:spPr>
          <a:xfrm>
            <a:off x="3343276" y="1690688"/>
            <a:ext cx="800100" cy="369332"/>
          </a:xfrm>
          <a:prstGeom prst="rect">
            <a:avLst/>
          </a:prstGeom>
          <a:noFill/>
        </p:spPr>
        <p:txBody>
          <a:bodyPr wrap="square" rtlCol="0">
            <a:spAutoFit/>
          </a:bodyPr>
          <a:lstStyle/>
          <a:p>
            <a:r>
              <a:rPr lang="en-US"/>
              <a:t>38</a:t>
            </a:r>
          </a:p>
        </p:txBody>
      </p:sp>
      <p:sp>
        <p:nvSpPr>
          <p:cNvPr id="9" name="TextBox 8">
            <a:extLst>
              <a:ext uri="{FF2B5EF4-FFF2-40B4-BE49-F238E27FC236}">
                <a16:creationId xmlns:a16="http://schemas.microsoft.com/office/drawing/2014/main" id="{9597D845-7511-914E-A043-53CD9E78D168}"/>
              </a:ext>
            </a:extLst>
          </p:cNvPr>
          <p:cNvSpPr txBox="1"/>
          <p:nvPr/>
        </p:nvSpPr>
        <p:spPr>
          <a:xfrm>
            <a:off x="4405631" y="2210086"/>
            <a:ext cx="800100" cy="369332"/>
          </a:xfrm>
          <a:prstGeom prst="rect">
            <a:avLst/>
          </a:prstGeom>
          <a:noFill/>
        </p:spPr>
        <p:txBody>
          <a:bodyPr wrap="square" rtlCol="0">
            <a:spAutoFit/>
          </a:bodyPr>
          <a:lstStyle/>
          <a:p>
            <a:r>
              <a:rPr lang="en-US"/>
              <a:t>32</a:t>
            </a:r>
          </a:p>
        </p:txBody>
      </p:sp>
      <p:sp>
        <p:nvSpPr>
          <p:cNvPr id="10" name="TextBox 9">
            <a:extLst>
              <a:ext uri="{FF2B5EF4-FFF2-40B4-BE49-F238E27FC236}">
                <a16:creationId xmlns:a16="http://schemas.microsoft.com/office/drawing/2014/main" id="{89A0B2E7-AB71-964C-80A5-E3B6360F2F3B}"/>
              </a:ext>
            </a:extLst>
          </p:cNvPr>
          <p:cNvSpPr txBox="1"/>
          <p:nvPr/>
        </p:nvSpPr>
        <p:spPr>
          <a:xfrm>
            <a:off x="5440404" y="2480994"/>
            <a:ext cx="800100" cy="369332"/>
          </a:xfrm>
          <a:prstGeom prst="rect">
            <a:avLst/>
          </a:prstGeom>
          <a:noFill/>
        </p:spPr>
        <p:txBody>
          <a:bodyPr wrap="square" rtlCol="0">
            <a:spAutoFit/>
          </a:bodyPr>
          <a:lstStyle/>
          <a:p>
            <a:r>
              <a:rPr lang="en-US"/>
              <a:t>28</a:t>
            </a:r>
          </a:p>
        </p:txBody>
      </p:sp>
      <p:sp>
        <p:nvSpPr>
          <p:cNvPr id="11" name="TextBox 10">
            <a:extLst>
              <a:ext uri="{FF2B5EF4-FFF2-40B4-BE49-F238E27FC236}">
                <a16:creationId xmlns:a16="http://schemas.microsoft.com/office/drawing/2014/main" id="{8B3F247C-712E-2A44-A779-59C0EB37544E}"/>
              </a:ext>
            </a:extLst>
          </p:cNvPr>
          <p:cNvSpPr txBox="1"/>
          <p:nvPr/>
        </p:nvSpPr>
        <p:spPr>
          <a:xfrm>
            <a:off x="6471009" y="2669518"/>
            <a:ext cx="762000" cy="375122"/>
          </a:xfrm>
          <a:prstGeom prst="rect">
            <a:avLst/>
          </a:prstGeom>
          <a:noFill/>
        </p:spPr>
        <p:txBody>
          <a:bodyPr wrap="square" rtlCol="0">
            <a:spAutoFit/>
          </a:bodyPr>
          <a:lstStyle/>
          <a:p>
            <a:r>
              <a:rPr lang="en-US"/>
              <a:t>26</a:t>
            </a:r>
          </a:p>
        </p:txBody>
      </p:sp>
      <p:sp>
        <p:nvSpPr>
          <p:cNvPr id="5" name="Rectangle 4">
            <a:extLst>
              <a:ext uri="{FF2B5EF4-FFF2-40B4-BE49-F238E27FC236}">
                <a16:creationId xmlns:a16="http://schemas.microsoft.com/office/drawing/2014/main" id="{3C1FF58D-EDDF-6A4B-A916-3535C60A230F}"/>
              </a:ext>
            </a:extLst>
          </p:cNvPr>
          <p:cNvSpPr/>
          <p:nvPr/>
        </p:nvSpPr>
        <p:spPr>
          <a:xfrm>
            <a:off x="1935122" y="1705928"/>
            <a:ext cx="2130425" cy="372074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C40A6B96-AFA0-5F49-87A2-3C921CA82306}"/>
              </a:ext>
            </a:extLst>
          </p:cNvPr>
          <p:cNvSpPr/>
          <p:nvPr/>
        </p:nvSpPr>
        <p:spPr>
          <a:xfrm>
            <a:off x="7986711" y="1631282"/>
            <a:ext cx="3354779" cy="1086183"/>
          </a:xfrm>
          <a:prstGeom prst="roundRect">
            <a:avLst/>
          </a:prstGeom>
          <a:solidFill>
            <a:srgbClr val="23619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Discrepancy in overall trend</a:t>
            </a:r>
          </a:p>
        </p:txBody>
      </p:sp>
      <p:sp>
        <p:nvSpPr>
          <p:cNvPr id="13" name="Rectangle 12">
            <a:extLst>
              <a:ext uri="{FF2B5EF4-FFF2-40B4-BE49-F238E27FC236}">
                <a16:creationId xmlns:a16="http://schemas.microsoft.com/office/drawing/2014/main" id="{00C74A66-ECE6-BF4A-9C83-DFD8C2F586F0}"/>
              </a:ext>
            </a:extLst>
          </p:cNvPr>
          <p:cNvSpPr/>
          <p:nvPr/>
        </p:nvSpPr>
        <p:spPr>
          <a:xfrm>
            <a:off x="4067176" y="2163088"/>
            <a:ext cx="3165198" cy="326358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A7DD910F-96DF-E04F-9860-B3A915953007}"/>
              </a:ext>
            </a:extLst>
          </p:cNvPr>
          <p:cNvSpPr/>
          <p:nvPr/>
        </p:nvSpPr>
        <p:spPr>
          <a:xfrm>
            <a:off x="7986711" y="3585582"/>
            <a:ext cx="3354779" cy="1375765"/>
          </a:xfrm>
          <a:prstGeom prst="roundRect">
            <a:avLst/>
          </a:prstGeom>
          <a:solidFill>
            <a:srgbClr val="23619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rabicParenR"/>
            </a:pPr>
            <a:r>
              <a:rPr lang="en-US" sz="2000" b="1" dirty="0"/>
              <a:t>Square 75%</a:t>
            </a:r>
          </a:p>
          <a:p>
            <a:pPr marL="342900" indent="-342900" algn="ctr">
              <a:buAutoNum type="arabicParenR"/>
            </a:pPr>
            <a:r>
              <a:rPr lang="en-US" sz="2000" b="1" dirty="0"/>
              <a:t>Square 60%</a:t>
            </a:r>
          </a:p>
          <a:p>
            <a:pPr marL="342900" indent="-342900" algn="ctr">
              <a:buAutoNum type="arabicParenR"/>
            </a:pPr>
            <a:r>
              <a:rPr lang="en-US" sz="2000" b="1" dirty="0"/>
              <a:t>Square 50%</a:t>
            </a:r>
          </a:p>
        </p:txBody>
      </p:sp>
    </p:spTree>
    <p:extLst>
      <p:ext uri="{BB962C8B-B14F-4D97-AF65-F5344CB8AC3E}">
        <p14:creationId xmlns:p14="http://schemas.microsoft.com/office/powerpoint/2010/main" val="100666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2" grpId="0" animBg="1"/>
      <p:bldP spid="13" grpId="0" animBg="1"/>
      <p:bldP spid="14" grpId="0" animBg="1"/>
    </p:bldLst>
  </p:timing>
  <p:extLst>
    <p:ext uri="{6950BFC3-D8DA-4A85-94F7-54DA5524770B}">
      <p188:commentRel xmlns:p188="http://schemas.microsoft.com/office/powerpoint/2018/8/main" r:id="rId2"/>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4034A-4915-1EE2-B2E6-69E1921C7255}"/>
              </a:ext>
            </a:extLst>
          </p:cNvPr>
          <p:cNvSpPr>
            <a:spLocks noGrp="1"/>
          </p:cNvSpPr>
          <p:nvPr>
            <p:ph type="title"/>
          </p:nvPr>
        </p:nvSpPr>
        <p:spPr/>
        <p:txBody>
          <a:bodyPr/>
          <a:lstStyle/>
          <a:p>
            <a:pPr algn="ctr"/>
            <a:r>
              <a:rPr lang="en-US" dirty="0">
                <a:solidFill>
                  <a:schemeClr val="tx1">
                    <a:lumMod val="75000"/>
                    <a:lumOff val="25000"/>
                  </a:schemeClr>
                </a:solidFill>
                <a:latin typeface="Arial"/>
                <a:cs typeface="Arial"/>
              </a:rPr>
              <a:t>Data Analysis - Penetration Depth</a:t>
            </a:r>
            <a:endParaRPr lang="en-US" dirty="0">
              <a:solidFill>
                <a:schemeClr val="tx1">
                  <a:lumMod val="75000"/>
                  <a:lumOff val="25000"/>
                </a:schemeClr>
              </a:solidFill>
            </a:endParaRPr>
          </a:p>
        </p:txBody>
      </p:sp>
      <p:sp>
        <p:nvSpPr>
          <p:cNvPr id="3" name="Slide Number Placeholder 2">
            <a:extLst>
              <a:ext uri="{FF2B5EF4-FFF2-40B4-BE49-F238E27FC236}">
                <a16:creationId xmlns:a16="http://schemas.microsoft.com/office/drawing/2014/main" id="{77E1377D-653E-B6E2-54A9-58E068E78D30}"/>
              </a:ext>
            </a:extLst>
          </p:cNvPr>
          <p:cNvSpPr>
            <a:spLocks noGrp="1"/>
          </p:cNvSpPr>
          <p:nvPr>
            <p:ph type="sldNum" sz="quarter" idx="4"/>
          </p:nvPr>
        </p:nvSpPr>
        <p:spPr/>
        <p:txBody>
          <a:bodyPr/>
          <a:lstStyle/>
          <a:p>
            <a:fld id="{6F1FABC0-072B-4F22-8F9B-95A9D10B0206}" type="slidenum">
              <a:rPr lang="en-US" smtClean="0"/>
              <a:pPr/>
              <a:t>34</a:t>
            </a:fld>
            <a:endParaRPr lang="en-US"/>
          </a:p>
        </p:txBody>
      </p:sp>
      <p:pic>
        <p:nvPicPr>
          <p:cNvPr id="13" name="Picture 13" descr="Chart, bar chart&#10;&#10;Description automatically generated">
            <a:extLst>
              <a:ext uri="{FF2B5EF4-FFF2-40B4-BE49-F238E27FC236}">
                <a16:creationId xmlns:a16="http://schemas.microsoft.com/office/drawing/2014/main" id="{9D72AA7E-77A1-4D78-132E-33483E11A7D7}"/>
              </a:ext>
            </a:extLst>
          </p:cNvPr>
          <p:cNvPicPr>
            <a:picLocks noGrp="1" noChangeAspect="1"/>
          </p:cNvPicPr>
          <p:nvPr>
            <p:ph sz="quarter" idx="11"/>
          </p:nvPr>
        </p:nvPicPr>
        <p:blipFill>
          <a:blip r:embed="rId2"/>
          <a:stretch>
            <a:fillRect/>
          </a:stretch>
        </p:blipFill>
        <p:spPr>
          <a:xfrm>
            <a:off x="837455" y="1471966"/>
            <a:ext cx="6177083" cy="4153322"/>
          </a:xfrm>
        </p:spPr>
      </p:pic>
      <p:sp>
        <p:nvSpPr>
          <p:cNvPr id="4" name="Footer Placeholder 3">
            <a:extLst>
              <a:ext uri="{FF2B5EF4-FFF2-40B4-BE49-F238E27FC236}">
                <a16:creationId xmlns:a16="http://schemas.microsoft.com/office/drawing/2014/main" id="{D2F6D094-A20D-7ACA-50B8-805F3494B209}"/>
              </a:ext>
            </a:extLst>
          </p:cNvPr>
          <p:cNvSpPr>
            <a:spLocks noGrp="1"/>
          </p:cNvSpPr>
          <p:nvPr>
            <p:ph type="ftr" sz="quarter" idx="3"/>
          </p:nvPr>
        </p:nvSpPr>
        <p:spPr/>
        <p:txBody>
          <a:bodyPr/>
          <a:lstStyle/>
          <a:p>
            <a:r>
              <a:rPr lang="en-US" dirty="0"/>
              <a:t>Emily Dawson</a:t>
            </a:r>
          </a:p>
        </p:txBody>
      </p:sp>
      <p:sp>
        <p:nvSpPr>
          <p:cNvPr id="5" name="TextBox 4">
            <a:extLst>
              <a:ext uri="{FF2B5EF4-FFF2-40B4-BE49-F238E27FC236}">
                <a16:creationId xmlns:a16="http://schemas.microsoft.com/office/drawing/2014/main" id="{C775B0D8-3F5D-3C2C-BEED-C0B3C5B38AD2}"/>
              </a:ext>
            </a:extLst>
          </p:cNvPr>
          <p:cNvSpPr txBox="1"/>
          <p:nvPr/>
        </p:nvSpPr>
        <p:spPr>
          <a:xfrm>
            <a:off x="1741713" y="2100302"/>
            <a:ext cx="5506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5.2</a:t>
            </a:r>
            <a:endParaRPr lang="en-US"/>
          </a:p>
        </p:txBody>
      </p:sp>
      <p:sp>
        <p:nvSpPr>
          <p:cNvPr id="8" name="TextBox 7">
            <a:extLst>
              <a:ext uri="{FF2B5EF4-FFF2-40B4-BE49-F238E27FC236}">
                <a16:creationId xmlns:a16="http://schemas.microsoft.com/office/drawing/2014/main" id="{A99A083C-8F6D-0F96-36E7-2B4DAE70F530}"/>
              </a:ext>
            </a:extLst>
          </p:cNvPr>
          <p:cNvSpPr txBox="1"/>
          <p:nvPr/>
        </p:nvSpPr>
        <p:spPr>
          <a:xfrm>
            <a:off x="2821022" y="2164404"/>
            <a:ext cx="6322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5.1</a:t>
            </a:r>
            <a:endParaRPr lang="en-US"/>
          </a:p>
        </p:txBody>
      </p:sp>
      <p:sp>
        <p:nvSpPr>
          <p:cNvPr id="9" name="TextBox 8">
            <a:extLst>
              <a:ext uri="{FF2B5EF4-FFF2-40B4-BE49-F238E27FC236}">
                <a16:creationId xmlns:a16="http://schemas.microsoft.com/office/drawing/2014/main" id="{7A2755BA-F8D1-4116-28ED-551E41D99024}"/>
              </a:ext>
            </a:extLst>
          </p:cNvPr>
          <p:cNvSpPr txBox="1"/>
          <p:nvPr/>
        </p:nvSpPr>
        <p:spPr>
          <a:xfrm>
            <a:off x="3880437" y="2574150"/>
            <a:ext cx="6531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4.3</a:t>
            </a:r>
            <a:endParaRPr lang="en-US"/>
          </a:p>
        </p:txBody>
      </p:sp>
      <p:sp>
        <p:nvSpPr>
          <p:cNvPr id="10" name="TextBox 9">
            <a:extLst>
              <a:ext uri="{FF2B5EF4-FFF2-40B4-BE49-F238E27FC236}">
                <a16:creationId xmlns:a16="http://schemas.microsoft.com/office/drawing/2014/main" id="{51A75878-CCB2-C4D1-92AB-C0C9EFD43A8A}"/>
              </a:ext>
            </a:extLst>
          </p:cNvPr>
          <p:cNvSpPr txBox="1"/>
          <p:nvPr/>
        </p:nvSpPr>
        <p:spPr>
          <a:xfrm>
            <a:off x="6044773" y="2574151"/>
            <a:ext cx="5506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4.3</a:t>
            </a:r>
            <a:endParaRPr lang="en-US"/>
          </a:p>
        </p:txBody>
      </p:sp>
      <p:sp>
        <p:nvSpPr>
          <p:cNvPr id="11" name="TextBox 10">
            <a:extLst>
              <a:ext uri="{FF2B5EF4-FFF2-40B4-BE49-F238E27FC236}">
                <a16:creationId xmlns:a16="http://schemas.microsoft.com/office/drawing/2014/main" id="{491569D4-3290-5F66-9887-D1557375C4EA}"/>
              </a:ext>
            </a:extLst>
          </p:cNvPr>
          <p:cNvSpPr txBox="1"/>
          <p:nvPr/>
        </p:nvSpPr>
        <p:spPr>
          <a:xfrm>
            <a:off x="4981814" y="2945546"/>
            <a:ext cx="5634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3.5</a:t>
            </a:r>
            <a:endParaRPr lang="en-US"/>
          </a:p>
        </p:txBody>
      </p:sp>
      <p:sp>
        <p:nvSpPr>
          <p:cNvPr id="14" name="Rectangle 13">
            <a:extLst>
              <a:ext uri="{FF2B5EF4-FFF2-40B4-BE49-F238E27FC236}">
                <a16:creationId xmlns:a16="http://schemas.microsoft.com/office/drawing/2014/main" id="{6832231C-6C6D-43C5-4BBC-E5514BFCE199}"/>
              </a:ext>
            </a:extLst>
          </p:cNvPr>
          <p:cNvSpPr/>
          <p:nvPr/>
        </p:nvSpPr>
        <p:spPr>
          <a:xfrm>
            <a:off x="3604591" y="2010656"/>
            <a:ext cx="3279021" cy="322395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8ED9495-1861-412F-2ADA-3EF6273C2633}"/>
              </a:ext>
            </a:extLst>
          </p:cNvPr>
          <p:cNvSpPr/>
          <p:nvPr/>
        </p:nvSpPr>
        <p:spPr>
          <a:xfrm>
            <a:off x="8196301" y="1980475"/>
            <a:ext cx="3445008" cy="1805747"/>
          </a:xfrm>
          <a:prstGeom prst="roundRect">
            <a:avLst/>
          </a:prstGeom>
          <a:solidFill>
            <a:srgbClr val="23619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rabicParenR"/>
            </a:pPr>
            <a:r>
              <a:rPr lang="en-US" sz="2000" b="1" dirty="0">
                <a:solidFill>
                  <a:schemeClr val="bg1"/>
                </a:solidFill>
                <a:cs typeface="Calibri"/>
              </a:rPr>
              <a:t>60% Area Reduction</a:t>
            </a:r>
          </a:p>
          <a:p>
            <a:pPr marL="342900" indent="-342900" algn="ctr">
              <a:buAutoNum type="arabicParenR"/>
            </a:pPr>
            <a:r>
              <a:rPr lang="en-US" sz="2000" b="1" dirty="0">
                <a:solidFill>
                  <a:schemeClr val="bg1"/>
                </a:solidFill>
                <a:cs typeface="Calibri"/>
              </a:rPr>
              <a:t>75% Area Reduction</a:t>
            </a:r>
          </a:p>
          <a:p>
            <a:pPr marL="342900" indent="-342900" algn="ctr">
              <a:buAutoNum type="arabicParenR"/>
            </a:pPr>
            <a:r>
              <a:rPr lang="en-US" sz="2000" b="1" dirty="0">
                <a:solidFill>
                  <a:schemeClr val="bg1"/>
                </a:solidFill>
                <a:cs typeface="Calibri"/>
              </a:rPr>
              <a:t>50% Area Reduction</a:t>
            </a:r>
          </a:p>
        </p:txBody>
      </p:sp>
    </p:spTree>
    <p:extLst>
      <p:ext uri="{BB962C8B-B14F-4D97-AF65-F5344CB8AC3E}">
        <p14:creationId xmlns:p14="http://schemas.microsoft.com/office/powerpoint/2010/main" val="49448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BAE09DA4-02F4-2B41-7406-53B1448C1FC2}"/>
              </a:ext>
            </a:extLst>
          </p:cNvPr>
          <p:cNvGraphicFramePr>
            <a:graphicFrameLocks noGrp="1"/>
          </p:cNvGraphicFramePr>
          <p:nvPr>
            <p:extLst>
              <p:ext uri="{D42A27DB-BD31-4B8C-83A1-F6EECF244321}">
                <p14:modId xmlns:p14="http://schemas.microsoft.com/office/powerpoint/2010/main" val="3001157885"/>
              </p:ext>
            </p:extLst>
          </p:nvPr>
        </p:nvGraphicFramePr>
        <p:xfrm>
          <a:off x="5643562" y="1573531"/>
          <a:ext cx="6257925" cy="4037868"/>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03B4034A-4915-1EE2-B2E6-69E1921C7255}"/>
              </a:ext>
            </a:extLst>
          </p:cNvPr>
          <p:cNvSpPr>
            <a:spLocks noGrp="1"/>
          </p:cNvSpPr>
          <p:nvPr>
            <p:ph type="title"/>
          </p:nvPr>
        </p:nvSpPr>
        <p:spPr/>
        <p:txBody>
          <a:bodyPr/>
          <a:lstStyle/>
          <a:p>
            <a:pPr algn="ctr"/>
            <a:r>
              <a:rPr lang="en-US" dirty="0">
                <a:solidFill>
                  <a:schemeClr val="tx1">
                    <a:lumMod val="75000"/>
                    <a:lumOff val="25000"/>
                  </a:schemeClr>
                </a:solidFill>
                <a:latin typeface="Arial"/>
                <a:cs typeface="Arial"/>
              </a:rPr>
              <a:t>Data Analysis - Penetration Depth</a:t>
            </a:r>
            <a:endParaRPr lang="en-US" dirty="0">
              <a:solidFill>
                <a:schemeClr val="tx1">
                  <a:lumMod val="75000"/>
                  <a:lumOff val="25000"/>
                </a:schemeClr>
              </a:solidFill>
            </a:endParaRPr>
          </a:p>
        </p:txBody>
      </p:sp>
      <p:sp>
        <p:nvSpPr>
          <p:cNvPr id="3" name="Slide Number Placeholder 2">
            <a:extLst>
              <a:ext uri="{FF2B5EF4-FFF2-40B4-BE49-F238E27FC236}">
                <a16:creationId xmlns:a16="http://schemas.microsoft.com/office/drawing/2014/main" id="{77E1377D-653E-B6E2-54A9-58E068E78D30}"/>
              </a:ext>
            </a:extLst>
          </p:cNvPr>
          <p:cNvSpPr>
            <a:spLocks noGrp="1"/>
          </p:cNvSpPr>
          <p:nvPr>
            <p:ph type="sldNum" sz="quarter" idx="4"/>
          </p:nvPr>
        </p:nvSpPr>
        <p:spPr/>
        <p:txBody>
          <a:bodyPr/>
          <a:lstStyle/>
          <a:p>
            <a:fld id="{6F1FABC0-072B-4F22-8F9B-95A9D10B0206}" type="slidenum">
              <a:rPr lang="en-US" smtClean="0"/>
              <a:pPr/>
              <a:t>35</a:t>
            </a:fld>
            <a:endParaRPr lang="en-US"/>
          </a:p>
        </p:txBody>
      </p:sp>
      <p:sp>
        <p:nvSpPr>
          <p:cNvPr id="4" name="Footer Placeholder 3">
            <a:extLst>
              <a:ext uri="{FF2B5EF4-FFF2-40B4-BE49-F238E27FC236}">
                <a16:creationId xmlns:a16="http://schemas.microsoft.com/office/drawing/2014/main" id="{0E6D1D8B-AA09-5C55-CFE0-9A8696067E2A}"/>
              </a:ext>
            </a:extLst>
          </p:cNvPr>
          <p:cNvSpPr>
            <a:spLocks noGrp="1"/>
          </p:cNvSpPr>
          <p:nvPr>
            <p:ph type="ftr" sz="quarter" idx="3"/>
          </p:nvPr>
        </p:nvSpPr>
        <p:spPr/>
        <p:txBody>
          <a:bodyPr/>
          <a:lstStyle/>
          <a:p>
            <a:r>
              <a:rPr lang="en-US" dirty="0"/>
              <a:t>Emily Dawson</a:t>
            </a:r>
          </a:p>
        </p:txBody>
      </p:sp>
      <p:sp>
        <p:nvSpPr>
          <p:cNvPr id="6" name="Chevron 5">
            <a:extLst>
              <a:ext uri="{FF2B5EF4-FFF2-40B4-BE49-F238E27FC236}">
                <a16:creationId xmlns:a16="http://schemas.microsoft.com/office/drawing/2014/main" id="{398452CB-350B-CD4B-B850-12D53B5C2A4E}"/>
              </a:ext>
            </a:extLst>
          </p:cNvPr>
          <p:cNvSpPr/>
          <p:nvPr/>
        </p:nvSpPr>
        <p:spPr>
          <a:xfrm>
            <a:off x="838200" y="1573531"/>
            <a:ext cx="3873500" cy="990600"/>
          </a:xfrm>
          <a:prstGeom prst="chevron">
            <a:avLst/>
          </a:prstGeom>
          <a:solidFill>
            <a:srgbClr val="23619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Decrease in mass</a:t>
            </a:r>
          </a:p>
        </p:txBody>
      </p:sp>
      <p:sp>
        <p:nvSpPr>
          <p:cNvPr id="8" name="Chevron 7">
            <a:extLst>
              <a:ext uri="{FF2B5EF4-FFF2-40B4-BE49-F238E27FC236}">
                <a16:creationId xmlns:a16="http://schemas.microsoft.com/office/drawing/2014/main" id="{3CE834EF-5523-AB47-A05C-FD35AA6F9E37}"/>
              </a:ext>
            </a:extLst>
          </p:cNvPr>
          <p:cNvSpPr/>
          <p:nvPr/>
        </p:nvSpPr>
        <p:spPr>
          <a:xfrm>
            <a:off x="889427" y="4306260"/>
            <a:ext cx="3873500" cy="990600"/>
          </a:xfrm>
          <a:prstGeom prst="chevron">
            <a:avLst/>
          </a:prstGeom>
          <a:solidFill>
            <a:srgbClr val="23619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Penalty in too much mass reduction</a:t>
            </a:r>
          </a:p>
        </p:txBody>
      </p:sp>
      <p:sp>
        <p:nvSpPr>
          <p:cNvPr id="9" name="Rectangle 8">
            <a:extLst>
              <a:ext uri="{FF2B5EF4-FFF2-40B4-BE49-F238E27FC236}">
                <a16:creationId xmlns:a16="http://schemas.microsoft.com/office/drawing/2014/main" id="{6D7E5FFD-95B5-3C42-B13A-590462847699}"/>
              </a:ext>
            </a:extLst>
          </p:cNvPr>
          <p:cNvSpPr/>
          <p:nvPr/>
        </p:nvSpPr>
        <p:spPr>
          <a:xfrm>
            <a:off x="9591897" y="3808795"/>
            <a:ext cx="885602" cy="99276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5">
            <a:extLst>
              <a:ext uri="{FF2B5EF4-FFF2-40B4-BE49-F238E27FC236}">
                <a16:creationId xmlns:a16="http://schemas.microsoft.com/office/drawing/2014/main" id="{94492DB6-6D0E-3165-D013-7D32746BD86A}"/>
              </a:ext>
            </a:extLst>
          </p:cNvPr>
          <p:cNvSpPr/>
          <p:nvPr/>
        </p:nvSpPr>
        <p:spPr>
          <a:xfrm>
            <a:off x="888146" y="2936166"/>
            <a:ext cx="3873500" cy="990600"/>
          </a:xfrm>
          <a:prstGeom prst="chevron">
            <a:avLst/>
          </a:prstGeom>
          <a:solidFill>
            <a:srgbClr val="23619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bg1"/>
                </a:solidFill>
              </a:rPr>
              <a:t>60% Area Reduction (AR)</a:t>
            </a:r>
          </a:p>
        </p:txBody>
      </p:sp>
    </p:spTree>
    <p:extLst>
      <p:ext uri="{BB962C8B-B14F-4D97-AF65-F5344CB8AC3E}">
        <p14:creationId xmlns:p14="http://schemas.microsoft.com/office/powerpoint/2010/main" val="41886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934DA-9AF5-7F44-B7C5-AC142EC120B2}"/>
              </a:ext>
            </a:extLst>
          </p:cNvPr>
          <p:cNvSpPr>
            <a:spLocks noGrp="1"/>
          </p:cNvSpPr>
          <p:nvPr>
            <p:ph type="title"/>
          </p:nvPr>
        </p:nvSpPr>
        <p:spPr/>
        <p:txBody>
          <a:bodyPr/>
          <a:lstStyle/>
          <a:p>
            <a:pPr algn="ctr"/>
            <a:r>
              <a:rPr lang="en-US" dirty="0">
                <a:solidFill>
                  <a:schemeClr val="tx1">
                    <a:lumMod val="75000"/>
                    <a:lumOff val="25000"/>
                  </a:schemeClr>
                </a:solidFill>
              </a:rPr>
              <a:t>Data Analysis</a:t>
            </a:r>
          </a:p>
        </p:txBody>
      </p:sp>
      <p:sp>
        <p:nvSpPr>
          <p:cNvPr id="3" name="Footer Placeholder 2">
            <a:extLst>
              <a:ext uri="{FF2B5EF4-FFF2-40B4-BE49-F238E27FC236}">
                <a16:creationId xmlns:a16="http://schemas.microsoft.com/office/drawing/2014/main" id="{B827131B-46B5-7044-A877-B140659E651F}"/>
              </a:ext>
            </a:extLst>
          </p:cNvPr>
          <p:cNvSpPr>
            <a:spLocks noGrp="1"/>
          </p:cNvSpPr>
          <p:nvPr>
            <p:ph type="ftr" sz="quarter" idx="3"/>
          </p:nvPr>
        </p:nvSpPr>
        <p:spPr/>
        <p:txBody>
          <a:bodyPr/>
          <a:lstStyle/>
          <a:p>
            <a:r>
              <a:rPr lang="en-US" dirty="0"/>
              <a:t>Emily Dawson</a:t>
            </a:r>
          </a:p>
        </p:txBody>
      </p:sp>
      <p:sp>
        <p:nvSpPr>
          <p:cNvPr id="4" name="Slide Number Placeholder 3">
            <a:extLst>
              <a:ext uri="{FF2B5EF4-FFF2-40B4-BE49-F238E27FC236}">
                <a16:creationId xmlns:a16="http://schemas.microsoft.com/office/drawing/2014/main" id="{02EDCD05-F83D-1947-BAA4-02453D5E585B}"/>
              </a:ext>
            </a:extLst>
          </p:cNvPr>
          <p:cNvSpPr>
            <a:spLocks noGrp="1"/>
          </p:cNvSpPr>
          <p:nvPr>
            <p:ph type="sldNum" sz="quarter" idx="4"/>
          </p:nvPr>
        </p:nvSpPr>
        <p:spPr/>
        <p:txBody>
          <a:bodyPr/>
          <a:lstStyle/>
          <a:p>
            <a:fld id="{6F1FABC0-072B-4F22-8F9B-95A9D10B0206}" type="slidenum">
              <a:rPr lang="en-US" smtClean="0"/>
              <a:pPr/>
              <a:t>36</a:t>
            </a:fld>
            <a:endParaRPr lang="en-US"/>
          </a:p>
        </p:txBody>
      </p:sp>
      <p:pic>
        <p:nvPicPr>
          <p:cNvPr id="7" name="Content Placeholder 6" descr="Weights Uneven with solid fill">
            <a:extLst>
              <a:ext uri="{FF2B5EF4-FFF2-40B4-BE49-F238E27FC236}">
                <a16:creationId xmlns:a16="http://schemas.microsoft.com/office/drawing/2014/main" id="{23617909-C123-D44D-8B5D-019E11481E98}"/>
              </a:ext>
            </a:extLst>
          </p:cNvPr>
          <p:cNvPicPr>
            <a:picLocks noGrp="1" noChangeAspect="1"/>
          </p:cNvPicPr>
          <p:nvPr>
            <p:ph sz="quarter" idx="1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62440" y="1570426"/>
            <a:ext cx="3840480" cy="3840480"/>
          </a:xfrm>
        </p:spPr>
      </p:pic>
      <p:sp>
        <p:nvSpPr>
          <p:cNvPr id="10" name="Chevron 9">
            <a:extLst>
              <a:ext uri="{FF2B5EF4-FFF2-40B4-BE49-F238E27FC236}">
                <a16:creationId xmlns:a16="http://schemas.microsoft.com/office/drawing/2014/main" id="{0D9E0CFB-A146-A34C-9F34-00630CD89DEF}"/>
              </a:ext>
            </a:extLst>
          </p:cNvPr>
          <p:cNvSpPr/>
          <p:nvPr/>
        </p:nvSpPr>
        <p:spPr>
          <a:xfrm>
            <a:off x="1300163" y="1843088"/>
            <a:ext cx="2738437" cy="628650"/>
          </a:xfrm>
          <a:prstGeom prst="chevron">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Mass of foot </a:t>
            </a:r>
          </a:p>
        </p:txBody>
      </p:sp>
      <p:sp>
        <p:nvSpPr>
          <p:cNvPr id="12" name="Chevron 11">
            <a:extLst>
              <a:ext uri="{FF2B5EF4-FFF2-40B4-BE49-F238E27FC236}">
                <a16:creationId xmlns:a16="http://schemas.microsoft.com/office/drawing/2014/main" id="{22AEA469-A309-3D4D-ADF2-7937882C85DF}"/>
              </a:ext>
            </a:extLst>
          </p:cNvPr>
          <p:cNvSpPr/>
          <p:nvPr/>
        </p:nvSpPr>
        <p:spPr>
          <a:xfrm>
            <a:off x="8102921" y="1820347"/>
            <a:ext cx="2912740" cy="647025"/>
          </a:xfrm>
          <a:prstGeom prst="chevron">
            <a:avLst/>
          </a:prstGeom>
          <a:solidFill>
            <a:srgbClr val="236192"/>
          </a:solidFill>
          <a:ln>
            <a:no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9A17347C-2DEE-E745-9486-51964D110F1C}"/>
              </a:ext>
            </a:extLst>
          </p:cNvPr>
          <p:cNvSpPr txBox="1"/>
          <p:nvPr/>
        </p:nvSpPr>
        <p:spPr>
          <a:xfrm>
            <a:off x="8377240" y="1941877"/>
            <a:ext cx="2514597" cy="400110"/>
          </a:xfrm>
          <a:prstGeom prst="rect">
            <a:avLst/>
          </a:prstGeom>
          <a:noFill/>
        </p:spPr>
        <p:txBody>
          <a:bodyPr wrap="square" rtlCol="0">
            <a:spAutoFit/>
          </a:bodyPr>
          <a:lstStyle/>
          <a:p>
            <a:r>
              <a:rPr lang="en-US" sz="2000" b="1" dirty="0">
                <a:solidFill>
                  <a:schemeClr val="bg1"/>
                </a:solidFill>
              </a:rPr>
              <a:t>Pressure On Surface</a:t>
            </a:r>
          </a:p>
        </p:txBody>
      </p:sp>
      <p:sp>
        <p:nvSpPr>
          <p:cNvPr id="18" name="Chevron 17">
            <a:extLst>
              <a:ext uri="{FF2B5EF4-FFF2-40B4-BE49-F238E27FC236}">
                <a16:creationId xmlns:a16="http://schemas.microsoft.com/office/drawing/2014/main" id="{CB26B553-5D16-494D-8843-936FB88C52D7}"/>
              </a:ext>
            </a:extLst>
          </p:cNvPr>
          <p:cNvSpPr/>
          <p:nvPr/>
        </p:nvSpPr>
        <p:spPr>
          <a:xfrm>
            <a:off x="1300162" y="3891638"/>
            <a:ext cx="2738437" cy="628650"/>
          </a:xfrm>
          <a:prstGeom prst="chevron">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Penetration Depth</a:t>
            </a:r>
            <a:r>
              <a:rPr lang="en-US" b="1" dirty="0">
                <a:solidFill>
                  <a:schemeClr val="bg1"/>
                </a:solidFill>
              </a:rPr>
              <a:t> </a:t>
            </a:r>
          </a:p>
        </p:txBody>
      </p:sp>
      <p:sp>
        <p:nvSpPr>
          <p:cNvPr id="19" name="Chevron 18">
            <a:extLst>
              <a:ext uri="{FF2B5EF4-FFF2-40B4-BE49-F238E27FC236}">
                <a16:creationId xmlns:a16="http://schemas.microsoft.com/office/drawing/2014/main" id="{39FAC285-9EA4-0B42-835B-BC7C3B8AE802}"/>
              </a:ext>
            </a:extLst>
          </p:cNvPr>
          <p:cNvSpPr/>
          <p:nvPr/>
        </p:nvSpPr>
        <p:spPr>
          <a:xfrm>
            <a:off x="8326760" y="3891638"/>
            <a:ext cx="2738437" cy="628650"/>
          </a:xfrm>
          <a:prstGeom prst="chevron">
            <a:avLst/>
          </a:prstGeom>
          <a:solidFill>
            <a:srgbClr val="EE2737"/>
          </a:solidFill>
          <a:ln>
            <a:no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a:extLst>
              <a:ext uri="{FF2B5EF4-FFF2-40B4-BE49-F238E27FC236}">
                <a16:creationId xmlns:a16="http://schemas.microsoft.com/office/drawing/2014/main" id="{97F5C41C-F07E-FA4C-9DBA-EB1F2C8CB448}"/>
              </a:ext>
            </a:extLst>
          </p:cNvPr>
          <p:cNvSpPr txBox="1"/>
          <p:nvPr/>
        </p:nvSpPr>
        <p:spPr>
          <a:xfrm>
            <a:off x="8550600" y="4021297"/>
            <a:ext cx="2514597" cy="400110"/>
          </a:xfrm>
          <a:prstGeom prst="rect">
            <a:avLst/>
          </a:prstGeom>
          <a:noFill/>
        </p:spPr>
        <p:txBody>
          <a:bodyPr wrap="square" rtlCol="0">
            <a:spAutoFit/>
          </a:bodyPr>
          <a:lstStyle/>
          <a:p>
            <a:r>
              <a:rPr lang="en-US" sz="2000" b="1" dirty="0">
                <a:solidFill>
                  <a:schemeClr val="bg1"/>
                </a:solidFill>
              </a:rPr>
              <a:t>         Plume Effect</a:t>
            </a:r>
          </a:p>
        </p:txBody>
      </p:sp>
    </p:spTree>
    <p:extLst>
      <p:ext uri="{BB962C8B-B14F-4D97-AF65-F5344CB8AC3E}">
        <p14:creationId xmlns:p14="http://schemas.microsoft.com/office/powerpoint/2010/main" val="145607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p:bldP spid="18" grpId="0" animBg="1"/>
      <p:bldP spid="19" grpId="0" animBg="1"/>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9" descr="A picture containing text&#10;&#10;Description automatically generated">
            <a:extLst>
              <a:ext uri="{FF2B5EF4-FFF2-40B4-BE49-F238E27FC236}">
                <a16:creationId xmlns:a16="http://schemas.microsoft.com/office/drawing/2014/main" id="{3AC0C640-A5D7-87E7-C33E-EB2ECDA0BDD8}"/>
              </a:ext>
            </a:extLst>
          </p:cNvPr>
          <p:cNvPicPr>
            <a:picLocks noGrp="1" noChangeAspect="1"/>
          </p:cNvPicPr>
          <p:nvPr>
            <p:ph sz="quarter" idx="11"/>
          </p:nvPr>
        </p:nvPicPr>
        <p:blipFill>
          <a:blip r:embed="rId2"/>
          <a:stretch>
            <a:fillRect/>
          </a:stretch>
        </p:blipFill>
        <p:spPr>
          <a:xfrm>
            <a:off x="-2346818" y="91016"/>
            <a:ext cx="11786058" cy="6677283"/>
          </a:xfrm>
        </p:spPr>
      </p:pic>
      <p:sp>
        <p:nvSpPr>
          <p:cNvPr id="2" name="Title 1">
            <a:extLst>
              <a:ext uri="{FF2B5EF4-FFF2-40B4-BE49-F238E27FC236}">
                <a16:creationId xmlns:a16="http://schemas.microsoft.com/office/drawing/2014/main" id="{4FA2EAF2-D590-8B40-B989-8695F3E3453C}"/>
              </a:ext>
            </a:extLst>
          </p:cNvPr>
          <p:cNvSpPr>
            <a:spLocks noGrp="1"/>
          </p:cNvSpPr>
          <p:nvPr>
            <p:ph type="title"/>
          </p:nvPr>
        </p:nvSpPr>
        <p:spPr/>
        <p:txBody>
          <a:bodyPr/>
          <a:lstStyle/>
          <a:p>
            <a:pPr algn="ctr"/>
            <a:r>
              <a:rPr lang="en-US"/>
              <a:t>     </a:t>
            </a:r>
            <a:r>
              <a:rPr lang="en-US">
                <a:solidFill>
                  <a:schemeClr val="tx1">
                    <a:lumMod val="75000"/>
                    <a:lumOff val="25000"/>
                  </a:schemeClr>
                </a:solidFill>
              </a:rPr>
              <a:t>Data Analysis- Area Selection</a:t>
            </a:r>
          </a:p>
        </p:txBody>
      </p:sp>
      <p:sp>
        <p:nvSpPr>
          <p:cNvPr id="3" name="Footer Placeholder 2">
            <a:extLst>
              <a:ext uri="{FF2B5EF4-FFF2-40B4-BE49-F238E27FC236}">
                <a16:creationId xmlns:a16="http://schemas.microsoft.com/office/drawing/2014/main" id="{F9C79B5A-0AB0-D44C-BB83-4816A52CBF17}"/>
              </a:ext>
            </a:extLst>
          </p:cNvPr>
          <p:cNvSpPr>
            <a:spLocks noGrp="1"/>
          </p:cNvSpPr>
          <p:nvPr>
            <p:ph type="ftr" sz="quarter" idx="3"/>
          </p:nvPr>
        </p:nvSpPr>
        <p:spPr/>
        <p:txBody>
          <a:bodyPr lIns="91440" tIns="45720" rIns="91440" bIns="45720" anchor="t"/>
          <a:lstStyle/>
          <a:p>
            <a:r>
              <a:rPr lang="en-US">
                <a:latin typeface="Arial"/>
                <a:cs typeface="Arial"/>
              </a:rPr>
              <a:t>Emily Dawson</a:t>
            </a:r>
            <a:endParaRPr lang="en-US"/>
          </a:p>
        </p:txBody>
      </p:sp>
      <p:sp>
        <p:nvSpPr>
          <p:cNvPr id="4" name="Slide Number Placeholder 3">
            <a:extLst>
              <a:ext uri="{FF2B5EF4-FFF2-40B4-BE49-F238E27FC236}">
                <a16:creationId xmlns:a16="http://schemas.microsoft.com/office/drawing/2014/main" id="{B8452DEC-0E3D-0646-8A1F-0AE3CEC3A12A}"/>
              </a:ext>
            </a:extLst>
          </p:cNvPr>
          <p:cNvSpPr>
            <a:spLocks noGrp="1"/>
          </p:cNvSpPr>
          <p:nvPr>
            <p:ph type="sldNum" sz="quarter" idx="4"/>
          </p:nvPr>
        </p:nvSpPr>
        <p:spPr/>
        <p:txBody>
          <a:bodyPr/>
          <a:lstStyle/>
          <a:p>
            <a:fld id="{6F1FABC0-072B-4F22-8F9B-95A9D10B0206}" type="slidenum">
              <a:rPr lang="en-US" smtClean="0"/>
              <a:pPr/>
              <a:t>37</a:t>
            </a:fld>
            <a:endParaRPr lang="en-US"/>
          </a:p>
        </p:txBody>
      </p:sp>
      <p:pic>
        <p:nvPicPr>
          <p:cNvPr id="10" name="Picture 10" descr="Icon&#10;&#10;Description automatically generated">
            <a:extLst>
              <a:ext uri="{FF2B5EF4-FFF2-40B4-BE49-F238E27FC236}">
                <a16:creationId xmlns:a16="http://schemas.microsoft.com/office/drawing/2014/main" id="{911AA726-2592-6780-BF32-6DEEE87111C4}"/>
              </a:ext>
            </a:extLst>
          </p:cNvPr>
          <p:cNvPicPr>
            <a:picLocks noChangeAspect="1"/>
          </p:cNvPicPr>
          <p:nvPr/>
        </p:nvPicPr>
        <p:blipFill rotWithShape="1">
          <a:blip r:embed="rId3"/>
          <a:srcRect l="33409" t="16855" r="32807" b="22976"/>
          <a:stretch/>
        </p:blipFill>
        <p:spPr>
          <a:xfrm>
            <a:off x="6676373" y="1964797"/>
            <a:ext cx="3006246" cy="3020562"/>
          </a:xfrm>
          <a:prstGeom prst="rect">
            <a:avLst/>
          </a:prstGeom>
        </p:spPr>
      </p:pic>
    </p:spTree>
    <p:extLst>
      <p:ext uri="{BB962C8B-B14F-4D97-AF65-F5344CB8AC3E}">
        <p14:creationId xmlns:p14="http://schemas.microsoft.com/office/powerpoint/2010/main" val="29144462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descr="A picture containing icon&#10;&#10;Description automatically generated">
            <a:extLst>
              <a:ext uri="{FF2B5EF4-FFF2-40B4-BE49-F238E27FC236}">
                <a16:creationId xmlns:a16="http://schemas.microsoft.com/office/drawing/2014/main" id="{B0EC512E-14FC-8800-4B1B-40C892A87E2D}"/>
              </a:ext>
            </a:extLst>
          </p:cNvPr>
          <p:cNvPicPr>
            <a:picLocks noGrp="1" noChangeAspect="1"/>
          </p:cNvPicPr>
          <p:nvPr>
            <p:ph sz="quarter" idx="11"/>
          </p:nvPr>
        </p:nvPicPr>
        <p:blipFill rotWithShape="1">
          <a:blip r:embed="rId2"/>
          <a:srcRect l="39111" t="30315" r="38870" b="30245"/>
          <a:stretch/>
        </p:blipFill>
        <p:spPr>
          <a:xfrm>
            <a:off x="7389870" y="1690690"/>
            <a:ext cx="2253469" cy="2286000"/>
          </a:xfrm>
        </p:spPr>
      </p:pic>
      <p:sp>
        <p:nvSpPr>
          <p:cNvPr id="2" name="Title 1">
            <a:extLst>
              <a:ext uri="{FF2B5EF4-FFF2-40B4-BE49-F238E27FC236}">
                <a16:creationId xmlns:a16="http://schemas.microsoft.com/office/drawing/2014/main" id="{52EEAB8E-568D-F058-915A-0020FAA40A35}"/>
              </a:ext>
            </a:extLst>
          </p:cNvPr>
          <p:cNvSpPr>
            <a:spLocks noGrp="1"/>
          </p:cNvSpPr>
          <p:nvPr>
            <p:ph type="title"/>
          </p:nvPr>
        </p:nvSpPr>
        <p:spPr/>
        <p:txBody>
          <a:bodyPr/>
          <a:lstStyle/>
          <a:p>
            <a:pPr algn="ctr"/>
            <a:r>
              <a:rPr lang="en-US">
                <a:solidFill>
                  <a:schemeClr val="tx1">
                    <a:lumMod val="75000"/>
                    <a:lumOff val="25000"/>
                  </a:schemeClr>
                </a:solidFill>
                <a:latin typeface="Arial"/>
                <a:cs typeface="Arial"/>
              </a:rPr>
              <a:t>Lattice Shape Variation</a:t>
            </a:r>
            <a:endParaRPr lang="en-US">
              <a:solidFill>
                <a:schemeClr val="tx1">
                  <a:lumMod val="75000"/>
                  <a:lumOff val="25000"/>
                </a:schemeClr>
              </a:solidFill>
            </a:endParaRPr>
          </a:p>
        </p:txBody>
      </p:sp>
      <p:sp>
        <p:nvSpPr>
          <p:cNvPr id="3" name="Slide Number Placeholder 2">
            <a:extLst>
              <a:ext uri="{FF2B5EF4-FFF2-40B4-BE49-F238E27FC236}">
                <a16:creationId xmlns:a16="http://schemas.microsoft.com/office/drawing/2014/main" id="{0AB97062-5E7D-D78B-EA47-0D1D9A660D0A}"/>
              </a:ext>
            </a:extLst>
          </p:cNvPr>
          <p:cNvSpPr>
            <a:spLocks noGrp="1"/>
          </p:cNvSpPr>
          <p:nvPr>
            <p:ph type="sldNum" sz="quarter" idx="4"/>
          </p:nvPr>
        </p:nvSpPr>
        <p:spPr/>
        <p:txBody>
          <a:bodyPr/>
          <a:lstStyle/>
          <a:p>
            <a:fld id="{6F1FABC0-072B-4F22-8F9B-95A9D10B0206}" type="slidenum">
              <a:rPr lang="en-US" smtClean="0"/>
              <a:pPr/>
              <a:t>38</a:t>
            </a:fld>
            <a:endParaRPr lang="en-US"/>
          </a:p>
        </p:txBody>
      </p:sp>
      <p:sp>
        <p:nvSpPr>
          <p:cNvPr id="7" name="Footer Placeholder 6">
            <a:extLst>
              <a:ext uri="{FF2B5EF4-FFF2-40B4-BE49-F238E27FC236}">
                <a16:creationId xmlns:a16="http://schemas.microsoft.com/office/drawing/2014/main" id="{DCE91603-A5D5-85A3-FECE-6303C4B6DAB6}"/>
              </a:ext>
            </a:extLst>
          </p:cNvPr>
          <p:cNvSpPr>
            <a:spLocks noGrp="1"/>
          </p:cNvSpPr>
          <p:nvPr>
            <p:ph type="ftr" sz="quarter" idx="3"/>
          </p:nvPr>
        </p:nvSpPr>
        <p:spPr/>
        <p:txBody>
          <a:bodyPr/>
          <a:lstStyle/>
          <a:p>
            <a:r>
              <a:rPr lang="en-US" dirty="0"/>
              <a:t>Emily Dawson</a:t>
            </a:r>
          </a:p>
        </p:txBody>
      </p:sp>
      <p:sp>
        <p:nvSpPr>
          <p:cNvPr id="9" name="Rectangle: Rounded Corners 8">
            <a:extLst>
              <a:ext uri="{FF2B5EF4-FFF2-40B4-BE49-F238E27FC236}">
                <a16:creationId xmlns:a16="http://schemas.microsoft.com/office/drawing/2014/main" id="{AAC2CDDE-A410-82E1-B595-15A4FFAFF03F}"/>
              </a:ext>
            </a:extLst>
          </p:cNvPr>
          <p:cNvSpPr/>
          <p:nvPr/>
        </p:nvSpPr>
        <p:spPr>
          <a:xfrm>
            <a:off x="4436407" y="4262127"/>
            <a:ext cx="1856974" cy="563495"/>
          </a:xfrm>
          <a:prstGeom prst="roundRect">
            <a:avLst/>
          </a:prstGeom>
          <a:solidFill>
            <a:srgbClr val="23619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ea typeface="Calibri"/>
                <a:cs typeface="Calibri"/>
              </a:rPr>
              <a:t>Circle at 60% AR </a:t>
            </a:r>
            <a:endParaRPr lang="en-US" b="1"/>
          </a:p>
        </p:txBody>
      </p:sp>
      <p:sp>
        <p:nvSpPr>
          <p:cNvPr id="11" name="Rectangle: Rounded Corners 10">
            <a:extLst>
              <a:ext uri="{FF2B5EF4-FFF2-40B4-BE49-F238E27FC236}">
                <a16:creationId xmlns:a16="http://schemas.microsoft.com/office/drawing/2014/main" id="{55F0ACC2-24F5-75B9-A525-DCFBFB719273}"/>
              </a:ext>
            </a:extLst>
          </p:cNvPr>
          <p:cNvSpPr/>
          <p:nvPr/>
        </p:nvSpPr>
        <p:spPr>
          <a:xfrm>
            <a:off x="7604382" y="4262127"/>
            <a:ext cx="1856974" cy="563495"/>
          </a:xfrm>
          <a:prstGeom prst="roundRect">
            <a:avLst/>
          </a:prstGeom>
          <a:solidFill>
            <a:srgbClr val="23619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ea typeface="Calibri"/>
                <a:cs typeface="Calibri"/>
              </a:rPr>
              <a:t>Hexagon at 60% AR</a:t>
            </a:r>
            <a:endParaRPr lang="en-US" b="1"/>
          </a:p>
        </p:txBody>
      </p:sp>
      <p:pic>
        <p:nvPicPr>
          <p:cNvPr id="12" name="Picture 12" descr="Icon&#10;&#10;Description automatically generated">
            <a:extLst>
              <a:ext uri="{FF2B5EF4-FFF2-40B4-BE49-F238E27FC236}">
                <a16:creationId xmlns:a16="http://schemas.microsoft.com/office/drawing/2014/main" id="{92B2576E-D71F-C9E7-54DC-1C2CD2893D01}"/>
              </a:ext>
            </a:extLst>
          </p:cNvPr>
          <p:cNvPicPr>
            <a:picLocks noChangeAspect="1"/>
          </p:cNvPicPr>
          <p:nvPr/>
        </p:nvPicPr>
        <p:blipFill rotWithShape="1">
          <a:blip r:embed="rId3"/>
          <a:srcRect l="37406" t="27396" r="37404" b="27543"/>
          <a:stretch/>
        </p:blipFill>
        <p:spPr>
          <a:xfrm>
            <a:off x="4238160" y="1690688"/>
            <a:ext cx="2253469" cy="2286000"/>
          </a:xfrm>
          <a:prstGeom prst="rect">
            <a:avLst/>
          </a:prstGeom>
        </p:spPr>
      </p:pic>
      <p:grpSp>
        <p:nvGrpSpPr>
          <p:cNvPr id="5" name="Group 4">
            <a:extLst>
              <a:ext uri="{FF2B5EF4-FFF2-40B4-BE49-F238E27FC236}">
                <a16:creationId xmlns:a16="http://schemas.microsoft.com/office/drawing/2014/main" id="{6FFEB8D0-77D9-0899-4C06-6FA082A5296C}"/>
              </a:ext>
            </a:extLst>
          </p:cNvPr>
          <p:cNvGrpSpPr/>
          <p:nvPr/>
        </p:nvGrpSpPr>
        <p:grpSpPr>
          <a:xfrm>
            <a:off x="8878187" y="2496733"/>
            <a:ext cx="1731556" cy="825655"/>
            <a:chOff x="6362338" y="3134761"/>
            <a:chExt cx="1444372" cy="742003"/>
          </a:xfrm>
        </p:grpSpPr>
        <p:sp>
          <p:nvSpPr>
            <p:cNvPr id="4" name="Oval 3">
              <a:extLst>
                <a:ext uri="{FF2B5EF4-FFF2-40B4-BE49-F238E27FC236}">
                  <a16:creationId xmlns:a16="http://schemas.microsoft.com/office/drawing/2014/main" id="{459BA703-5924-DA50-ACC3-38A5D25A508A}"/>
                </a:ext>
              </a:extLst>
            </p:cNvPr>
            <p:cNvSpPr/>
            <p:nvPr/>
          </p:nvSpPr>
          <p:spPr>
            <a:xfrm>
              <a:off x="6362338" y="3530983"/>
              <a:ext cx="345781" cy="3457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C5741F0B-4339-94A4-65EE-C28B006F4F8C}"/>
                </a:ext>
              </a:extLst>
            </p:cNvPr>
            <p:cNvCxnSpPr/>
            <p:nvPr/>
          </p:nvCxnSpPr>
          <p:spPr>
            <a:xfrm flipV="1">
              <a:off x="6661788" y="3134761"/>
              <a:ext cx="1144922" cy="48793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3" name="Picture 15" descr="A picture containing icon&#10;&#10;Description automatically generated">
            <a:extLst>
              <a:ext uri="{FF2B5EF4-FFF2-40B4-BE49-F238E27FC236}">
                <a16:creationId xmlns:a16="http://schemas.microsoft.com/office/drawing/2014/main" id="{747E8E95-467C-9E78-CABA-EA177AA0EF42}"/>
              </a:ext>
            </a:extLst>
          </p:cNvPr>
          <p:cNvPicPr>
            <a:picLocks noChangeAspect="1"/>
          </p:cNvPicPr>
          <p:nvPr/>
        </p:nvPicPr>
        <p:blipFill rotWithShape="1">
          <a:blip r:embed="rId2"/>
          <a:srcRect l="53729" t="31304" r="42344" b="60591"/>
          <a:stretch/>
        </p:blipFill>
        <p:spPr>
          <a:xfrm>
            <a:off x="10450247" y="1768280"/>
            <a:ext cx="903553" cy="1063689"/>
          </a:xfrm>
          <a:prstGeom prst="rect">
            <a:avLst/>
          </a:prstGeom>
        </p:spPr>
      </p:pic>
      <p:pic>
        <p:nvPicPr>
          <p:cNvPr id="14" name="Picture 10" descr="Icon&#10;&#10;Description automatically generated">
            <a:extLst>
              <a:ext uri="{FF2B5EF4-FFF2-40B4-BE49-F238E27FC236}">
                <a16:creationId xmlns:a16="http://schemas.microsoft.com/office/drawing/2014/main" id="{2A042290-9101-8748-8D27-0763AAD89981}"/>
              </a:ext>
            </a:extLst>
          </p:cNvPr>
          <p:cNvPicPr>
            <a:picLocks noChangeAspect="1"/>
          </p:cNvPicPr>
          <p:nvPr/>
        </p:nvPicPr>
        <p:blipFill rotWithShape="1">
          <a:blip r:embed="rId4"/>
          <a:srcRect l="33409" t="16855" r="32807" b="22976"/>
          <a:stretch/>
        </p:blipFill>
        <p:spPr>
          <a:xfrm>
            <a:off x="1077377" y="1690688"/>
            <a:ext cx="2275166" cy="2286000"/>
          </a:xfrm>
          <a:prstGeom prst="rect">
            <a:avLst/>
          </a:prstGeom>
        </p:spPr>
      </p:pic>
      <p:sp>
        <p:nvSpPr>
          <p:cNvPr id="16" name="Rectangle: Rounded Corners 8">
            <a:extLst>
              <a:ext uri="{FF2B5EF4-FFF2-40B4-BE49-F238E27FC236}">
                <a16:creationId xmlns:a16="http://schemas.microsoft.com/office/drawing/2014/main" id="{A3AB6605-6F51-D24C-A2AF-C4ED28CFE47D}"/>
              </a:ext>
            </a:extLst>
          </p:cNvPr>
          <p:cNvSpPr/>
          <p:nvPr/>
        </p:nvSpPr>
        <p:spPr>
          <a:xfrm>
            <a:off x="1286473" y="4276863"/>
            <a:ext cx="1856974" cy="563495"/>
          </a:xfrm>
          <a:prstGeom prst="roundRect">
            <a:avLst/>
          </a:prstGeom>
          <a:solidFill>
            <a:srgbClr val="23619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a typeface="Calibri"/>
                <a:cs typeface="Calibri"/>
              </a:rPr>
              <a:t>Square at 60% AR </a:t>
            </a:r>
            <a:endParaRPr lang="en-US" b="1" dirty="0"/>
          </a:p>
        </p:txBody>
      </p:sp>
    </p:spTree>
    <p:extLst>
      <p:ext uri="{BB962C8B-B14F-4D97-AF65-F5344CB8AC3E}">
        <p14:creationId xmlns:p14="http://schemas.microsoft.com/office/powerpoint/2010/main" val="392425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5D4D6-048D-4528-BD47-CB9706CF25DB}"/>
              </a:ext>
            </a:extLst>
          </p:cNvPr>
          <p:cNvSpPr>
            <a:spLocks noGrp="1"/>
          </p:cNvSpPr>
          <p:nvPr>
            <p:ph type="title"/>
          </p:nvPr>
        </p:nvSpPr>
        <p:spPr>
          <a:xfrm>
            <a:off x="831850" y="689827"/>
            <a:ext cx="9550400" cy="2852737"/>
          </a:xfrm>
        </p:spPr>
        <p:txBody>
          <a:bodyPr/>
          <a:lstStyle/>
          <a:p>
            <a:r>
              <a:rPr lang="en-US" dirty="0">
                <a:solidFill>
                  <a:schemeClr val="tx1">
                    <a:lumMod val="75000"/>
                    <a:lumOff val="25000"/>
                  </a:schemeClr>
                </a:solidFill>
              </a:rPr>
              <a:t>Traction Test</a:t>
            </a:r>
          </a:p>
        </p:txBody>
      </p:sp>
      <p:sp>
        <p:nvSpPr>
          <p:cNvPr id="3" name="Text Placeholder 2">
            <a:extLst>
              <a:ext uri="{FF2B5EF4-FFF2-40B4-BE49-F238E27FC236}">
                <a16:creationId xmlns:a16="http://schemas.microsoft.com/office/drawing/2014/main" id="{2208B640-4190-46B1-9229-98082B97DE0C}"/>
              </a:ext>
            </a:extLst>
          </p:cNvPr>
          <p:cNvSpPr>
            <a:spLocks noGrp="1"/>
          </p:cNvSpPr>
          <p:nvPr>
            <p:ph type="body" idx="1"/>
          </p:nvPr>
        </p:nvSpPr>
        <p:spPr>
          <a:xfrm>
            <a:off x="831850" y="3542564"/>
            <a:ext cx="3749675" cy="447801"/>
          </a:xfrm>
        </p:spPr>
        <p:txBody>
          <a:bodyPr vert="horz" lIns="91440" tIns="45720" rIns="91440" bIns="45720" rtlCol="0" anchor="t">
            <a:normAutofit/>
          </a:bodyPr>
          <a:lstStyle/>
          <a:p>
            <a:r>
              <a:rPr lang="en-US">
                <a:latin typeface="Arial"/>
                <a:cs typeface="Arial"/>
              </a:rPr>
              <a:t>Emily Dawson</a:t>
            </a:r>
            <a:endParaRPr lang="en-US"/>
          </a:p>
        </p:txBody>
      </p:sp>
      <p:sp>
        <p:nvSpPr>
          <p:cNvPr id="5" name="Slide Number Placeholder 4">
            <a:extLst>
              <a:ext uri="{FF2B5EF4-FFF2-40B4-BE49-F238E27FC236}">
                <a16:creationId xmlns:a16="http://schemas.microsoft.com/office/drawing/2014/main" id="{C5A99089-3217-6B04-C100-BB0E88785354}"/>
              </a:ext>
            </a:extLst>
          </p:cNvPr>
          <p:cNvSpPr>
            <a:spLocks noGrp="1"/>
          </p:cNvSpPr>
          <p:nvPr>
            <p:ph type="sldNum" sz="quarter" idx="4"/>
          </p:nvPr>
        </p:nvSpPr>
        <p:spPr/>
        <p:txBody>
          <a:bodyPr/>
          <a:lstStyle/>
          <a:p>
            <a:fld id="{6F1FABC0-072B-4F22-8F9B-95A9D10B0206}" type="slidenum">
              <a:rPr lang="en-US" smtClean="0"/>
              <a:pPr/>
              <a:t>39</a:t>
            </a:fld>
            <a:endParaRPr lang="en-US"/>
          </a:p>
        </p:txBody>
      </p:sp>
      <p:sp>
        <p:nvSpPr>
          <p:cNvPr id="4" name="Footer Placeholder 3">
            <a:extLst>
              <a:ext uri="{FF2B5EF4-FFF2-40B4-BE49-F238E27FC236}">
                <a16:creationId xmlns:a16="http://schemas.microsoft.com/office/drawing/2014/main" id="{E54E6B2D-E5D3-ED21-76B7-729EFF5748E5}"/>
              </a:ext>
            </a:extLst>
          </p:cNvPr>
          <p:cNvSpPr>
            <a:spLocks noGrp="1"/>
          </p:cNvSpPr>
          <p:nvPr>
            <p:ph type="ftr" sz="quarter" idx="3"/>
          </p:nvPr>
        </p:nvSpPr>
        <p:spPr/>
        <p:txBody>
          <a:bodyPr/>
          <a:lstStyle/>
          <a:p>
            <a:r>
              <a:rPr lang="en-US" dirty="0"/>
              <a:t>Emily Dawson</a:t>
            </a:r>
          </a:p>
        </p:txBody>
      </p:sp>
    </p:spTree>
    <p:extLst>
      <p:ext uri="{BB962C8B-B14F-4D97-AF65-F5344CB8AC3E}">
        <p14:creationId xmlns:p14="http://schemas.microsoft.com/office/powerpoint/2010/main" val="3432474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5D4D6-048D-4528-BD47-CB9706CF25DB}"/>
              </a:ext>
            </a:extLst>
          </p:cNvPr>
          <p:cNvSpPr>
            <a:spLocks noGrp="1"/>
          </p:cNvSpPr>
          <p:nvPr>
            <p:ph type="title"/>
          </p:nvPr>
        </p:nvSpPr>
        <p:spPr>
          <a:xfrm>
            <a:off x="831850" y="689827"/>
            <a:ext cx="10826750" cy="2852737"/>
          </a:xfrm>
        </p:spPr>
        <p:txBody>
          <a:bodyPr/>
          <a:lstStyle/>
          <a:p>
            <a:r>
              <a:rPr lang="en-US" dirty="0">
                <a:solidFill>
                  <a:schemeClr val="tx1">
                    <a:lumMod val="75000"/>
                    <a:lumOff val="25000"/>
                  </a:schemeClr>
                </a:solidFill>
              </a:rPr>
              <a:t>Summary of Previous Work</a:t>
            </a:r>
          </a:p>
        </p:txBody>
      </p:sp>
      <p:sp>
        <p:nvSpPr>
          <p:cNvPr id="3" name="Text Placeholder 2">
            <a:extLst>
              <a:ext uri="{FF2B5EF4-FFF2-40B4-BE49-F238E27FC236}">
                <a16:creationId xmlns:a16="http://schemas.microsoft.com/office/drawing/2014/main" id="{2208B640-4190-46B1-9229-98082B97DE0C}"/>
              </a:ext>
            </a:extLst>
          </p:cNvPr>
          <p:cNvSpPr>
            <a:spLocks noGrp="1"/>
          </p:cNvSpPr>
          <p:nvPr>
            <p:ph type="body" idx="1"/>
          </p:nvPr>
        </p:nvSpPr>
        <p:spPr>
          <a:xfrm>
            <a:off x="831850" y="3542564"/>
            <a:ext cx="3749675" cy="447801"/>
          </a:xfrm>
        </p:spPr>
        <p:txBody>
          <a:bodyPr vert="horz" lIns="91440" tIns="45720" rIns="91440" bIns="45720" rtlCol="0" anchor="t">
            <a:normAutofit/>
          </a:bodyPr>
          <a:lstStyle/>
          <a:p>
            <a:r>
              <a:rPr lang="en-US">
                <a:latin typeface="Arial"/>
                <a:cs typeface="Arial"/>
              </a:rPr>
              <a:t>Enrique Chocron</a:t>
            </a:r>
            <a:endParaRPr lang="en-US"/>
          </a:p>
        </p:txBody>
      </p:sp>
      <p:sp>
        <p:nvSpPr>
          <p:cNvPr id="5" name="Slide Number Placeholder 4">
            <a:extLst>
              <a:ext uri="{FF2B5EF4-FFF2-40B4-BE49-F238E27FC236}">
                <a16:creationId xmlns:a16="http://schemas.microsoft.com/office/drawing/2014/main" id="{C5A99089-3217-6B04-C100-BB0E88785354}"/>
              </a:ext>
            </a:extLst>
          </p:cNvPr>
          <p:cNvSpPr>
            <a:spLocks noGrp="1"/>
          </p:cNvSpPr>
          <p:nvPr>
            <p:ph type="sldNum" sz="quarter" idx="4"/>
          </p:nvPr>
        </p:nvSpPr>
        <p:spPr/>
        <p:txBody>
          <a:bodyPr/>
          <a:lstStyle/>
          <a:p>
            <a:fld id="{6F1FABC0-072B-4F22-8F9B-95A9D10B0206}" type="slidenum">
              <a:rPr lang="en-US" smtClean="0"/>
              <a:pPr/>
              <a:t>4</a:t>
            </a:fld>
            <a:endParaRPr lang="en-US"/>
          </a:p>
        </p:txBody>
      </p:sp>
      <p:sp>
        <p:nvSpPr>
          <p:cNvPr id="4" name="Footer Placeholder 3">
            <a:extLst>
              <a:ext uri="{FF2B5EF4-FFF2-40B4-BE49-F238E27FC236}">
                <a16:creationId xmlns:a16="http://schemas.microsoft.com/office/drawing/2014/main" id="{A70A7FCF-ABAC-1387-A289-657835A153CA}"/>
              </a:ext>
            </a:extLst>
          </p:cNvPr>
          <p:cNvSpPr>
            <a:spLocks noGrp="1"/>
          </p:cNvSpPr>
          <p:nvPr>
            <p:ph type="ftr" sz="quarter" idx="3"/>
          </p:nvPr>
        </p:nvSpPr>
        <p:spPr/>
        <p:txBody>
          <a:bodyPr lIns="91440" tIns="45720" rIns="91440" bIns="45720" anchor="t"/>
          <a:lstStyle/>
          <a:p>
            <a:r>
              <a:rPr lang="en-US">
                <a:latin typeface="Arial"/>
                <a:cs typeface="Arial"/>
              </a:rPr>
              <a:t>Enrique Chocron</a:t>
            </a:r>
            <a:endParaRPr lang="en-US"/>
          </a:p>
        </p:txBody>
      </p:sp>
    </p:spTree>
    <p:extLst>
      <p:ext uri="{BB962C8B-B14F-4D97-AF65-F5344CB8AC3E}">
        <p14:creationId xmlns:p14="http://schemas.microsoft.com/office/powerpoint/2010/main" val="13245025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2A7E9-D950-8822-F61E-E752785CFBDE}"/>
              </a:ext>
            </a:extLst>
          </p:cNvPr>
          <p:cNvSpPr>
            <a:spLocks noGrp="1"/>
          </p:cNvSpPr>
          <p:nvPr>
            <p:ph type="title"/>
          </p:nvPr>
        </p:nvSpPr>
        <p:spPr/>
        <p:txBody>
          <a:bodyPr/>
          <a:lstStyle/>
          <a:p>
            <a:pPr algn="ctr"/>
            <a:r>
              <a:rPr lang="en-US">
                <a:solidFill>
                  <a:schemeClr val="tx1">
                    <a:lumMod val="75000"/>
                    <a:lumOff val="25000"/>
                  </a:schemeClr>
                </a:solidFill>
                <a:latin typeface="Arial"/>
                <a:cs typeface="Arial"/>
              </a:rPr>
              <a:t>Traction Options </a:t>
            </a:r>
            <a:endParaRPr lang="en-US">
              <a:solidFill>
                <a:schemeClr val="tx1">
                  <a:lumMod val="75000"/>
                  <a:lumOff val="25000"/>
                </a:schemeClr>
              </a:solidFill>
            </a:endParaRPr>
          </a:p>
        </p:txBody>
      </p:sp>
      <p:sp>
        <p:nvSpPr>
          <p:cNvPr id="3" name="Slide Number Placeholder 2">
            <a:extLst>
              <a:ext uri="{FF2B5EF4-FFF2-40B4-BE49-F238E27FC236}">
                <a16:creationId xmlns:a16="http://schemas.microsoft.com/office/drawing/2014/main" id="{1274E3AA-9415-16A2-2958-846B779490CA}"/>
              </a:ext>
            </a:extLst>
          </p:cNvPr>
          <p:cNvSpPr>
            <a:spLocks noGrp="1"/>
          </p:cNvSpPr>
          <p:nvPr>
            <p:ph type="sldNum" sz="quarter" idx="4"/>
          </p:nvPr>
        </p:nvSpPr>
        <p:spPr/>
        <p:txBody>
          <a:bodyPr/>
          <a:lstStyle/>
          <a:p>
            <a:fld id="{6F1FABC0-072B-4F22-8F9B-95A9D10B0206}" type="slidenum">
              <a:rPr lang="en-US" smtClean="0"/>
              <a:pPr/>
              <a:t>40</a:t>
            </a:fld>
            <a:endParaRPr lang="en-US"/>
          </a:p>
        </p:txBody>
      </p:sp>
      <p:pic>
        <p:nvPicPr>
          <p:cNvPr id="7" name="Content Placeholder 6" descr="Icon&#10;&#10;Description automatically generated with low confidence">
            <a:extLst>
              <a:ext uri="{FF2B5EF4-FFF2-40B4-BE49-F238E27FC236}">
                <a16:creationId xmlns:a16="http://schemas.microsoft.com/office/drawing/2014/main" id="{0D7D42D6-3566-FA4A-9AB8-457F70B43D9E}"/>
              </a:ext>
            </a:extLst>
          </p:cNvPr>
          <p:cNvPicPr>
            <a:picLocks noGrp="1" noChangeAspect="1"/>
          </p:cNvPicPr>
          <p:nvPr>
            <p:ph sz="quarter" idx="11"/>
          </p:nvPr>
        </p:nvPicPr>
        <p:blipFill rotWithShape="1">
          <a:blip r:embed="rId3">
            <a:extLst>
              <a:ext uri="{28A0092B-C50C-407E-A947-70E740481C1C}">
                <a14:useLocalDpi xmlns:a14="http://schemas.microsoft.com/office/drawing/2010/main" val="0"/>
              </a:ext>
            </a:extLst>
          </a:blip>
          <a:srcRect l="29104" t="17478" r="31932" b="20042"/>
          <a:stretch/>
        </p:blipFill>
        <p:spPr>
          <a:xfrm rot="10800000">
            <a:off x="964503" y="1823049"/>
            <a:ext cx="1780421" cy="1605951"/>
          </a:xfrm>
        </p:spPr>
      </p:pic>
      <p:sp>
        <p:nvSpPr>
          <p:cNvPr id="5" name="Footer Placeholder 4">
            <a:extLst>
              <a:ext uri="{FF2B5EF4-FFF2-40B4-BE49-F238E27FC236}">
                <a16:creationId xmlns:a16="http://schemas.microsoft.com/office/drawing/2014/main" id="{6558E9CB-D30E-0129-BBFD-C87EAB68A6B2}"/>
              </a:ext>
            </a:extLst>
          </p:cNvPr>
          <p:cNvSpPr>
            <a:spLocks noGrp="1"/>
          </p:cNvSpPr>
          <p:nvPr>
            <p:ph type="ftr" sz="quarter" idx="3"/>
          </p:nvPr>
        </p:nvSpPr>
        <p:spPr/>
        <p:txBody>
          <a:bodyPr/>
          <a:lstStyle/>
          <a:p>
            <a:r>
              <a:rPr lang="en-US" dirty="0"/>
              <a:t>Emily Dawson</a:t>
            </a:r>
          </a:p>
        </p:txBody>
      </p:sp>
      <p:pic>
        <p:nvPicPr>
          <p:cNvPr id="9" name="Picture 8" descr="A picture containing text&#10;&#10;Description automatically generated">
            <a:extLst>
              <a:ext uri="{FF2B5EF4-FFF2-40B4-BE49-F238E27FC236}">
                <a16:creationId xmlns:a16="http://schemas.microsoft.com/office/drawing/2014/main" id="{1FC973E5-CC60-F74A-A3CF-6922DFCFE1EA}"/>
              </a:ext>
            </a:extLst>
          </p:cNvPr>
          <p:cNvPicPr>
            <a:picLocks noChangeAspect="1"/>
          </p:cNvPicPr>
          <p:nvPr/>
        </p:nvPicPr>
        <p:blipFill rotWithShape="1">
          <a:blip r:embed="rId4">
            <a:extLst>
              <a:ext uri="{28A0092B-C50C-407E-A947-70E740481C1C}">
                <a14:useLocalDpi xmlns:a14="http://schemas.microsoft.com/office/drawing/2010/main" val="0"/>
              </a:ext>
            </a:extLst>
          </a:blip>
          <a:srcRect l="26043" t="15073" r="32177" b="15294"/>
          <a:stretch/>
        </p:blipFill>
        <p:spPr>
          <a:xfrm>
            <a:off x="3633626" y="1720894"/>
            <a:ext cx="2118916" cy="1986484"/>
          </a:xfrm>
          <a:prstGeom prst="rect">
            <a:avLst/>
          </a:prstGeom>
        </p:spPr>
      </p:pic>
      <p:sp>
        <p:nvSpPr>
          <p:cNvPr id="4" name="Rounded Rectangle 3">
            <a:extLst>
              <a:ext uri="{FF2B5EF4-FFF2-40B4-BE49-F238E27FC236}">
                <a16:creationId xmlns:a16="http://schemas.microsoft.com/office/drawing/2014/main" id="{C22AA972-2DD8-8F4C-9073-E61FB61E359F}"/>
              </a:ext>
            </a:extLst>
          </p:cNvPr>
          <p:cNvSpPr/>
          <p:nvPr/>
        </p:nvSpPr>
        <p:spPr>
          <a:xfrm>
            <a:off x="964504" y="4146115"/>
            <a:ext cx="1540702" cy="576197"/>
          </a:xfrm>
          <a:prstGeom prst="roundRect">
            <a:avLst/>
          </a:prstGeom>
          <a:solidFill>
            <a:srgbClr val="EE2737">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Claw</a:t>
            </a:r>
          </a:p>
        </p:txBody>
      </p:sp>
      <p:sp>
        <p:nvSpPr>
          <p:cNvPr id="8" name="Rounded Rectangle 7">
            <a:extLst>
              <a:ext uri="{FF2B5EF4-FFF2-40B4-BE49-F238E27FC236}">
                <a16:creationId xmlns:a16="http://schemas.microsoft.com/office/drawing/2014/main" id="{10313860-7020-3F40-965F-C4AF7AC598F2}"/>
              </a:ext>
            </a:extLst>
          </p:cNvPr>
          <p:cNvSpPr/>
          <p:nvPr/>
        </p:nvSpPr>
        <p:spPr>
          <a:xfrm>
            <a:off x="3828788" y="4188358"/>
            <a:ext cx="1412639" cy="576197"/>
          </a:xfrm>
          <a:prstGeom prst="roundRect">
            <a:avLst/>
          </a:prstGeom>
          <a:solidFill>
            <a:srgbClr val="EE2737">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Spikes</a:t>
            </a:r>
          </a:p>
        </p:txBody>
      </p:sp>
      <p:sp>
        <p:nvSpPr>
          <p:cNvPr id="10" name="Rounded Rectangle 9">
            <a:extLst>
              <a:ext uri="{FF2B5EF4-FFF2-40B4-BE49-F238E27FC236}">
                <a16:creationId xmlns:a16="http://schemas.microsoft.com/office/drawing/2014/main" id="{70259E91-736B-2D47-9BD0-9186497B1217}"/>
              </a:ext>
            </a:extLst>
          </p:cNvPr>
          <p:cNvSpPr/>
          <p:nvPr/>
        </p:nvSpPr>
        <p:spPr>
          <a:xfrm>
            <a:off x="6585558" y="4175831"/>
            <a:ext cx="1412639" cy="576197"/>
          </a:xfrm>
          <a:prstGeom prst="roundRect">
            <a:avLst/>
          </a:prstGeom>
          <a:solidFill>
            <a:srgbClr val="EE2737">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Angled Cleats</a:t>
            </a:r>
          </a:p>
        </p:txBody>
      </p:sp>
      <p:sp>
        <p:nvSpPr>
          <p:cNvPr id="11" name="Rounded Rectangle 10">
            <a:extLst>
              <a:ext uri="{FF2B5EF4-FFF2-40B4-BE49-F238E27FC236}">
                <a16:creationId xmlns:a16="http://schemas.microsoft.com/office/drawing/2014/main" id="{24E7B633-EF76-F146-A392-72148F88F4EC}"/>
              </a:ext>
            </a:extLst>
          </p:cNvPr>
          <p:cNvSpPr/>
          <p:nvPr/>
        </p:nvSpPr>
        <p:spPr>
          <a:xfrm>
            <a:off x="9342328" y="4146114"/>
            <a:ext cx="1412639" cy="576197"/>
          </a:xfrm>
          <a:prstGeom prst="roundRect">
            <a:avLst/>
          </a:prstGeom>
          <a:solidFill>
            <a:srgbClr val="EE2737">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Hook &amp; Rails</a:t>
            </a:r>
          </a:p>
        </p:txBody>
      </p:sp>
      <p:pic>
        <p:nvPicPr>
          <p:cNvPr id="6" name="Picture 11" descr="A picture containing text, businesscard&#10;&#10;Description automatically generated">
            <a:extLst>
              <a:ext uri="{FF2B5EF4-FFF2-40B4-BE49-F238E27FC236}">
                <a16:creationId xmlns:a16="http://schemas.microsoft.com/office/drawing/2014/main" id="{41122B74-79A2-C330-5841-76E2DF1FC607}"/>
              </a:ext>
            </a:extLst>
          </p:cNvPr>
          <p:cNvPicPr>
            <a:picLocks noChangeAspect="1"/>
          </p:cNvPicPr>
          <p:nvPr/>
        </p:nvPicPr>
        <p:blipFill rotWithShape="1">
          <a:blip r:embed="rId5"/>
          <a:srcRect l="28272" t="17626" r="28139" b="19239"/>
          <a:stretch/>
        </p:blipFill>
        <p:spPr>
          <a:xfrm>
            <a:off x="6147758" y="1435837"/>
            <a:ext cx="2274036" cy="2546003"/>
          </a:xfrm>
          <a:prstGeom prst="rect">
            <a:avLst/>
          </a:prstGeom>
        </p:spPr>
      </p:pic>
      <p:pic>
        <p:nvPicPr>
          <p:cNvPr id="13" name="Picture 13" descr="A picture containing icon&#10;&#10;Description automatically generated">
            <a:extLst>
              <a:ext uri="{FF2B5EF4-FFF2-40B4-BE49-F238E27FC236}">
                <a16:creationId xmlns:a16="http://schemas.microsoft.com/office/drawing/2014/main" id="{8CCD4C49-8B21-2977-969B-163C5A812DE0}"/>
              </a:ext>
            </a:extLst>
          </p:cNvPr>
          <p:cNvPicPr>
            <a:picLocks noChangeAspect="1"/>
          </p:cNvPicPr>
          <p:nvPr/>
        </p:nvPicPr>
        <p:blipFill rotWithShape="1">
          <a:blip r:embed="rId6"/>
          <a:srcRect l="30366" t="21622" r="27225" b="19843"/>
          <a:stretch/>
        </p:blipFill>
        <p:spPr>
          <a:xfrm>
            <a:off x="8865080" y="1578372"/>
            <a:ext cx="2270407" cy="2405377"/>
          </a:xfrm>
          <a:prstGeom prst="rect">
            <a:avLst/>
          </a:prstGeom>
        </p:spPr>
      </p:pic>
    </p:spTree>
    <p:extLst>
      <p:ext uri="{BB962C8B-B14F-4D97-AF65-F5344CB8AC3E}">
        <p14:creationId xmlns:p14="http://schemas.microsoft.com/office/powerpoint/2010/main" val="17801753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2A7E9-D950-8822-F61E-E752785CFBDE}"/>
              </a:ext>
            </a:extLst>
          </p:cNvPr>
          <p:cNvSpPr>
            <a:spLocks noGrp="1"/>
          </p:cNvSpPr>
          <p:nvPr>
            <p:ph type="title"/>
          </p:nvPr>
        </p:nvSpPr>
        <p:spPr/>
        <p:txBody>
          <a:bodyPr/>
          <a:lstStyle/>
          <a:p>
            <a:pPr algn="ctr"/>
            <a:r>
              <a:rPr lang="en-US">
                <a:solidFill>
                  <a:schemeClr val="tx1">
                    <a:lumMod val="75000"/>
                    <a:lumOff val="25000"/>
                  </a:schemeClr>
                </a:solidFill>
                <a:latin typeface="Arial"/>
                <a:cs typeface="Arial"/>
              </a:rPr>
              <a:t>Traction Procedure  </a:t>
            </a:r>
            <a:endParaRPr lang="en-US">
              <a:solidFill>
                <a:schemeClr val="tx1">
                  <a:lumMod val="75000"/>
                  <a:lumOff val="25000"/>
                </a:schemeClr>
              </a:solidFill>
            </a:endParaRPr>
          </a:p>
        </p:txBody>
      </p:sp>
      <p:sp>
        <p:nvSpPr>
          <p:cNvPr id="3" name="Slide Number Placeholder 2">
            <a:extLst>
              <a:ext uri="{FF2B5EF4-FFF2-40B4-BE49-F238E27FC236}">
                <a16:creationId xmlns:a16="http://schemas.microsoft.com/office/drawing/2014/main" id="{1274E3AA-9415-16A2-2958-846B779490CA}"/>
              </a:ext>
            </a:extLst>
          </p:cNvPr>
          <p:cNvSpPr>
            <a:spLocks noGrp="1"/>
          </p:cNvSpPr>
          <p:nvPr>
            <p:ph type="sldNum" sz="quarter" idx="4"/>
          </p:nvPr>
        </p:nvSpPr>
        <p:spPr/>
        <p:txBody>
          <a:bodyPr/>
          <a:lstStyle/>
          <a:p>
            <a:fld id="{6F1FABC0-072B-4F22-8F9B-95A9D10B0206}" type="slidenum">
              <a:rPr lang="en-US" smtClean="0"/>
              <a:pPr/>
              <a:t>41</a:t>
            </a:fld>
            <a:endParaRPr lang="en-US"/>
          </a:p>
        </p:txBody>
      </p:sp>
      <p:pic>
        <p:nvPicPr>
          <p:cNvPr id="7" name="Content Placeholder 6" descr="A picture containing sky, outdoor, nature, dune&#10;&#10;Description automatically generated">
            <a:extLst>
              <a:ext uri="{FF2B5EF4-FFF2-40B4-BE49-F238E27FC236}">
                <a16:creationId xmlns:a16="http://schemas.microsoft.com/office/drawing/2014/main" id="{DA45D2A1-50F2-1644-9871-A67E6EA80C7B}"/>
              </a:ext>
            </a:extLst>
          </p:cNvPr>
          <p:cNvPicPr>
            <a:picLocks noGrp="1" noChangeAspect="1"/>
          </p:cNvPicPr>
          <p:nvPr>
            <p:ph sz="quarter" idx="1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61846" r="34492"/>
          <a:stretch/>
        </p:blipFill>
        <p:spPr>
          <a:xfrm>
            <a:off x="0" y="4071938"/>
            <a:ext cx="12192000" cy="1847360"/>
          </a:xfrm>
        </p:spPr>
      </p:pic>
      <p:sp>
        <p:nvSpPr>
          <p:cNvPr id="5" name="Footer Placeholder 4">
            <a:extLst>
              <a:ext uri="{FF2B5EF4-FFF2-40B4-BE49-F238E27FC236}">
                <a16:creationId xmlns:a16="http://schemas.microsoft.com/office/drawing/2014/main" id="{9180F257-CC5D-C7DD-C1DA-320A2E0AF7E4}"/>
              </a:ext>
            </a:extLst>
          </p:cNvPr>
          <p:cNvSpPr>
            <a:spLocks noGrp="1"/>
          </p:cNvSpPr>
          <p:nvPr>
            <p:ph type="ftr" sz="quarter" idx="3"/>
          </p:nvPr>
        </p:nvSpPr>
        <p:spPr/>
        <p:txBody>
          <a:bodyPr/>
          <a:lstStyle/>
          <a:p>
            <a:r>
              <a:rPr lang="en-US" dirty="0"/>
              <a:t>Emily Dawson</a:t>
            </a:r>
          </a:p>
        </p:txBody>
      </p:sp>
      <p:pic>
        <p:nvPicPr>
          <p:cNvPr id="9" name="Graphic 8" descr="Dumbbell with solid fill">
            <a:extLst>
              <a:ext uri="{FF2B5EF4-FFF2-40B4-BE49-F238E27FC236}">
                <a16:creationId xmlns:a16="http://schemas.microsoft.com/office/drawing/2014/main" id="{2DD76A59-D3B8-304C-A850-EE046A5BCA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38337" y="2424113"/>
            <a:ext cx="914400" cy="914400"/>
          </a:xfrm>
          <a:prstGeom prst="rect">
            <a:avLst/>
          </a:prstGeom>
        </p:spPr>
      </p:pic>
      <p:pic>
        <p:nvPicPr>
          <p:cNvPr id="11" name="Graphic 10" descr="Rope Knot with solid fill">
            <a:extLst>
              <a:ext uri="{FF2B5EF4-FFF2-40B4-BE49-F238E27FC236}">
                <a16:creationId xmlns:a16="http://schemas.microsoft.com/office/drawing/2014/main" id="{58FD4689-9EE6-A741-B95E-F775ED8F94C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32097">
            <a:off x="3405737" y="3375202"/>
            <a:ext cx="969800" cy="969800"/>
          </a:xfrm>
          <a:prstGeom prst="rect">
            <a:avLst/>
          </a:prstGeom>
        </p:spPr>
      </p:pic>
      <p:pic>
        <p:nvPicPr>
          <p:cNvPr id="4" name="Picture 5" descr="Shape, arrow&#10;&#10;Description automatically generated">
            <a:extLst>
              <a:ext uri="{FF2B5EF4-FFF2-40B4-BE49-F238E27FC236}">
                <a16:creationId xmlns:a16="http://schemas.microsoft.com/office/drawing/2014/main" id="{B3171B27-AF80-4C36-BE73-936B7B94AF0B}"/>
              </a:ext>
            </a:extLst>
          </p:cNvPr>
          <p:cNvPicPr>
            <a:picLocks noChangeAspect="1"/>
          </p:cNvPicPr>
          <p:nvPr/>
        </p:nvPicPr>
        <p:blipFill>
          <a:blip r:embed="rId8"/>
          <a:stretch>
            <a:fillRect/>
          </a:stretch>
        </p:blipFill>
        <p:spPr>
          <a:xfrm>
            <a:off x="517976" y="2638176"/>
            <a:ext cx="3469371" cy="1847361"/>
          </a:xfrm>
          <a:prstGeom prst="rect">
            <a:avLst/>
          </a:prstGeom>
        </p:spPr>
      </p:pic>
      <p:cxnSp>
        <p:nvCxnSpPr>
          <p:cNvPr id="13" name="Straight Arrow Connector 12">
            <a:extLst>
              <a:ext uri="{FF2B5EF4-FFF2-40B4-BE49-F238E27FC236}">
                <a16:creationId xmlns:a16="http://schemas.microsoft.com/office/drawing/2014/main" id="{539C00C8-E181-7848-A508-02BF9AF5AA80}"/>
              </a:ext>
            </a:extLst>
          </p:cNvPr>
          <p:cNvCxnSpPr>
            <a:cxnSpLocks/>
          </p:cNvCxnSpPr>
          <p:nvPr/>
        </p:nvCxnSpPr>
        <p:spPr>
          <a:xfrm>
            <a:off x="4454638" y="3814763"/>
            <a:ext cx="2031887" cy="0"/>
          </a:xfrm>
          <a:prstGeom prst="straightConnector1">
            <a:avLst/>
          </a:prstGeom>
          <a:ln w="174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E8DCE83-B3D6-374C-9AA4-CB0E84AECBB1}"/>
              </a:ext>
            </a:extLst>
          </p:cNvPr>
          <p:cNvSpPr txBox="1"/>
          <p:nvPr/>
        </p:nvSpPr>
        <p:spPr>
          <a:xfrm>
            <a:off x="4454638" y="3403641"/>
            <a:ext cx="1628775" cy="369332"/>
          </a:xfrm>
          <a:prstGeom prst="rect">
            <a:avLst/>
          </a:prstGeom>
          <a:noFill/>
        </p:spPr>
        <p:txBody>
          <a:bodyPr wrap="square" rtlCol="0">
            <a:spAutoFit/>
          </a:bodyPr>
          <a:lstStyle/>
          <a:p>
            <a:r>
              <a:rPr lang="en-US" b="1"/>
              <a:t>Applied Force</a:t>
            </a:r>
          </a:p>
        </p:txBody>
      </p:sp>
    </p:spTree>
    <p:extLst>
      <p:ext uri="{BB962C8B-B14F-4D97-AF65-F5344CB8AC3E}">
        <p14:creationId xmlns:p14="http://schemas.microsoft.com/office/powerpoint/2010/main" val="385478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 0 L 0.33984 0 " pathEditMode="relative" ptsTypes="AA">
                                      <p:cBhvr>
                                        <p:cTn id="22" dur="2000" fill="hold"/>
                                        <p:tgtEl>
                                          <p:spTgt spid="9"/>
                                        </p:tgtEl>
                                        <p:attrNameLst>
                                          <p:attrName>ppt_x</p:attrName>
                                          <p:attrName>ppt_y</p:attrName>
                                        </p:attrNameLst>
                                      </p:cBhvr>
                                    </p:animMotion>
                                  </p:childTnLst>
                                </p:cTn>
                              </p:par>
                              <p:par>
                                <p:cTn id="23" presetID="0" presetClass="path" presetSubtype="0" accel="50000" decel="50000" fill="hold" nodeType="withEffect">
                                  <p:stCondLst>
                                    <p:cond delay="0"/>
                                  </p:stCondLst>
                                  <p:childTnLst>
                                    <p:animMotion origin="layout" path="M 0 0 L 0.33984 0 " pathEditMode="relative" ptsTypes="AA">
                                      <p:cBhvr>
                                        <p:cTn id="24" dur="2000" fill="hold"/>
                                        <p:tgtEl>
                                          <p:spTgt spid="4"/>
                                        </p:tgtEl>
                                        <p:attrNameLst>
                                          <p:attrName>ppt_x</p:attrName>
                                          <p:attrName>ppt_y</p:attrName>
                                        </p:attrNameLst>
                                      </p:cBhvr>
                                    </p:animMotion>
                                  </p:childTnLst>
                                </p:cTn>
                              </p:par>
                              <p:par>
                                <p:cTn id="25" presetID="0" presetClass="path" presetSubtype="0" accel="50000" decel="50000" fill="hold" nodeType="withEffect">
                                  <p:stCondLst>
                                    <p:cond delay="0"/>
                                  </p:stCondLst>
                                  <p:childTnLst>
                                    <p:animMotion origin="layout" path="M 0 0 L 0.33984 0 " pathEditMode="relative" ptsTypes="AA">
                                      <p:cBhvr>
                                        <p:cTn id="26" dur="2000" fill="hold"/>
                                        <p:tgtEl>
                                          <p:spTgt spid="11"/>
                                        </p:tgtEl>
                                        <p:attrNameLst>
                                          <p:attrName>ppt_x</p:attrName>
                                          <p:attrName>ppt_y</p:attrName>
                                        </p:attrNameLst>
                                      </p:cBhvr>
                                    </p:animMotion>
                                  </p:childTnLst>
                                </p:cTn>
                              </p:par>
                              <p:par>
                                <p:cTn id="27" presetID="0" presetClass="path" presetSubtype="0" accel="50000" decel="50000" fill="hold" nodeType="withEffect">
                                  <p:stCondLst>
                                    <p:cond delay="0"/>
                                  </p:stCondLst>
                                  <p:childTnLst>
                                    <p:animMotion origin="layout" path="M 0 0 L 0.33984 0 " pathEditMode="relative" ptsTypes="AA">
                                      <p:cBhvr>
                                        <p:cTn id="28" dur="2000" fill="hold"/>
                                        <p:tgtEl>
                                          <p:spTgt spid="13"/>
                                        </p:tgtEl>
                                        <p:attrNameLst>
                                          <p:attrName>ppt_x</p:attrName>
                                          <p:attrName>ppt_y</p:attrName>
                                        </p:attrNameLst>
                                      </p:cBhvr>
                                    </p:animMotion>
                                  </p:childTnLst>
                                </p:cTn>
                              </p:par>
                              <p:par>
                                <p:cTn id="29" presetID="0" presetClass="path" presetSubtype="0" accel="50000" decel="50000" fill="hold" grpId="1" nodeType="withEffect">
                                  <p:stCondLst>
                                    <p:cond delay="0"/>
                                  </p:stCondLst>
                                  <p:childTnLst>
                                    <p:animMotion origin="layout" path="M 0 0 L 0.33984 0 " pathEditMode="relative" ptsTypes="AA">
                                      <p:cBhvr>
                                        <p:cTn id="30" dur="2000" fill="hold"/>
                                        <p:tgtEl>
                                          <p:spTgt spid="1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97014-8C4D-8F4E-948A-D36E2C37D560}"/>
              </a:ext>
            </a:extLst>
          </p:cNvPr>
          <p:cNvSpPr>
            <a:spLocks noGrp="1"/>
          </p:cNvSpPr>
          <p:nvPr>
            <p:ph type="title"/>
          </p:nvPr>
        </p:nvSpPr>
        <p:spPr/>
        <p:txBody>
          <a:bodyPr/>
          <a:lstStyle/>
          <a:p>
            <a:pPr algn="ctr"/>
            <a:r>
              <a:rPr lang="en-US" dirty="0">
                <a:solidFill>
                  <a:schemeClr val="tx1">
                    <a:lumMod val="75000"/>
                    <a:lumOff val="25000"/>
                  </a:schemeClr>
                </a:solidFill>
              </a:rPr>
              <a:t>Data Acquired </a:t>
            </a:r>
          </a:p>
        </p:txBody>
      </p:sp>
      <p:sp>
        <p:nvSpPr>
          <p:cNvPr id="3" name="Footer Placeholder 2">
            <a:extLst>
              <a:ext uri="{FF2B5EF4-FFF2-40B4-BE49-F238E27FC236}">
                <a16:creationId xmlns:a16="http://schemas.microsoft.com/office/drawing/2014/main" id="{0E2ED14D-9358-4C46-A505-A777036EBE37}"/>
              </a:ext>
            </a:extLst>
          </p:cNvPr>
          <p:cNvSpPr>
            <a:spLocks noGrp="1"/>
          </p:cNvSpPr>
          <p:nvPr>
            <p:ph type="ftr" sz="quarter" idx="3"/>
          </p:nvPr>
        </p:nvSpPr>
        <p:spPr/>
        <p:txBody>
          <a:bodyPr/>
          <a:lstStyle/>
          <a:p>
            <a:r>
              <a:rPr lang="en-US" dirty="0"/>
              <a:t>Emily Dawson</a:t>
            </a:r>
          </a:p>
        </p:txBody>
      </p:sp>
      <p:sp>
        <p:nvSpPr>
          <p:cNvPr id="4" name="Slide Number Placeholder 3">
            <a:extLst>
              <a:ext uri="{FF2B5EF4-FFF2-40B4-BE49-F238E27FC236}">
                <a16:creationId xmlns:a16="http://schemas.microsoft.com/office/drawing/2014/main" id="{6136AFF2-BB05-5D42-9775-C6C05027E7C5}"/>
              </a:ext>
            </a:extLst>
          </p:cNvPr>
          <p:cNvSpPr>
            <a:spLocks noGrp="1"/>
          </p:cNvSpPr>
          <p:nvPr>
            <p:ph type="sldNum" sz="quarter" idx="4"/>
          </p:nvPr>
        </p:nvSpPr>
        <p:spPr/>
        <p:txBody>
          <a:bodyPr/>
          <a:lstStyle/>
          <a:p>
            <a:fld id="{6F1FABC0-072B-4F22-8F9B-95A9D10B0206}" type="slidenum">
              <a:rPr lang="en-US" smtClean="0"/>
              <a:pPr/>
              <a:t>42</a:t>
            </a:fld>
            <a:endParaRPr lang="en-US"/>
          </a:p>
        </p:txBody>
      </p:sp>
      <p:sp>
        <p:nvSpPr>
          <p:cNvPr id="6" name="Chevron 5">
            <a:extLst>
              <a:ext uri="{FF2B5EF4-FFF2-40B4-BE49-F238E27FC236}">
                <a16:creationId xmlns:a16="http://schemas.microsoft.com/office/drawing/2014/main" id="{FF27C508-2CE0-3B4F-8B2A-3F6E4BB09802}"/>
              </a:ext>
            </a:extLst>
          </p:cNvPr>
          <p:cNvSpPr/>
          <p:nvPr/>
        </p:nvSpPr>
        <p:spPr>
          <a:xfrm>
            <a:off x="993775" y="1654129"/>
            <a:ext cx="3566160" cy="914400"/>
          </a:xfrm>
          <a:prstGeom prst="chevron">
            <a:avLst/>
          </a:prstGeom>
          <a:solidFill>
            <a:srgbClr val="EE273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Applied Force </a:t>
            </a:r>
          </a:p>
        </p:txBody>
      </p:sp>
      <p:sp>
        <p:nvSpPr>
          <p:cNvPr id="7" name="Chevron 6">
            <a:extLst>
              <a:ext uri="{FF2B5EF4-FFF2-40B4-BE49-F238E27FC236}">
                <a16:creationId xmlns:a16="http://schemas.microsoft.com/office/drawing/2014/main" id="{5B89BE15-B08C-F04D-A401-445276F2CF43}"/>
              </a:ext>
            </a:extLst>
          </p:cNvPr>
          <p:cNvSpPr/>
          <p:nvPr/>
        </p:nvSpPr>
        <p:spPr>
          <a:xfrm>
            <a:off x="4584700" y="2840902"/>
            <a:ext cx="3566160" cy="914400"/>
          </a:xfrm>
          <a:prstGeom prst="chevron">
            <a:avLst/>
          </a:prstGeom>
          <a:solidFill>
            <a:srgbClr val="EE273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 </a:t>
            </a:r>
            <a:r>
              <a:rPr lang="en-US" sz="2000" b="1" dirty="0">
                <a:solidFill>
                  <a:schemeClr val="bg1"/>
                </a:solidFill>
              </a:rPr>
              <a:t>Coefficients of Friction</a:t>
            </a:r>
          </a:p>
        </p:txBody>
      </p:sp>
      <p:sp>
        <p:nvSpPr>
          <p:cNvPr id="13" name="Rectangle 12">
            <a:extLst>
              <a:ext uri="{FF2B5EF4-FFF2-40B4-BE49-F238E27FC236}">
                <a16:creationId xmlns:a16="http://schemas.microsoft.com/office/drawing/2014/main" id="{DAF0B44B-7A7B-814F-9F5C-3BE513EF2D0F}"/>
              </a:ext>
            </a:extLst>
          </p:cNvPr>
          <p:cNvSpPr/>
          <p:nvPr/>
        </p:nvSpPr>
        <p:spPr>
          <a:xfrm rot="2700000">
            <a:off x="514911" y="1788039"/>
            <a:ext cx="646578" cy="646578"/>
          </a:xfrm>
          <a:prstGeom prst="rect">
            <a:avLst/>
          </a:prstGeom>
          <a:solidFill>
            <a:srgbClr val="EE273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hevron 7">
            <a:extLst>
              <a:ext uri="{FF2B5EF4-FFF2-40B4-BE49-F238E27FC236}">
                <a16:creationId xmlns:a16="http://schemas.microsoft.com/office/drawing/2014/main" id="{1DCDF938-F26A-4845-A144-67F502C28C18}"/>
              </a:ext>
            </a:extLst>
          </p:cNvPr>
          <p:cNvSpPr/>
          <p:nvPr/>
        </p:nvSpPr>
        <p:spPr>
          <a:xfrm>
            <a:off x="8175625" y="4027675"/>
            <a:ext cx="3566160" cy="914400"/>
          </a:xfrm>
          <a:prstGeom prst="chevron">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Best Traction Design</a:t>
            </a:r>
          </a:p>
        </p:txBody>
      </p:sp>
      <p:sp>
        <p:nvSpPr>
          <p:cNvPr id="14" name="Rectangle 13">
            <a:extLst>
              <a:ext uri="{FF2B5EF4-FFF2-40B4-BE49-F238E27FC236}">
                <a16:creationId xmlns:a16="http://schemas.microsoft.com/office/drawing/2014/main" id="{609ECFB9-26C8-FF40-A0E1-435EBE011922}"/>
              </a:ext>
            </a:extLst>
          </p:cNvPr>
          <p:cNvSpPr/>
          <p:nvPr/>
        </p:nvSpPr>
        <p:spPr>
          <a:xfrm rot="2700000">
            <a:off x="4091550" y="2974812"/>
            <a:ext cx="646577" cy="646578"/>
          </a:xfrm>
          <a:prstGeom prst="rect">
            <a:avLst/>
          </a:prstGeom>
          <a:solidFill>
            <a:srgbClr val="EE273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4F1B421-848F-3A40-BC65-80260BA497D1}"/>
              </a:ext>
            </a:extLst>
          </p:cNvPr>
          <p:cNvSpPr/>
          <p:nvPr/>
        </p:nvSpPr>
        <p:spPr>
          <a:xfrm rot="2700000">
            <a:off x="7667609" y="4171689"/>
            <a:ext cx="666784" cy="626373"/>
          </a:xfrm>
          <a:prstGeom prst="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Scale with solid fill">
            <a:extLst>
              <a:ext uri="{FF2B5EF4-FFF2-40B4-BE49-F238E27FC236}">
                <a16:creationId xmlns:a16="http://schemas.microsoft.com/office/drawing/2014/main" id="{6CDB461D-BCB0-7444-85A1-DC63EDA9D9C7}"/>
              </a:ext>
            </a:extLst>
          </p:cNvPr>
          <p:cNvPicPr>
            <a:picLocks noGrp="1" noChangeAspect="1"/>
          </p:cNvPicPr>
          <p:nvPr>
            <p:ph sz="quarter" idx="1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9594" y="1819267"/>
            <a:ext cx="557211" cy="557211"/>
          </a:xfrm>
        </p:spPr>
      </p:pic>
      <p:pic>
        <p:nvPicPr>
          <p:cNvPr id="12" name="Graphic 11" descr="Ribbon with solid fill">
            <a:extLst>
              <a:ext uri="{FF2B5EF4-FFF2-40B4-BE49-F238E27FC236}">
                <a16:creationId xmlns:a16="http://schemas.microsoft.com/office/drawing/2014/main" id="{A4F6013E-C5CE-1B45-80F0-E11D042583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66612" y="4150486"/>
            <a:ext cx="668778" cy="668778"/>
          </a:xfrm>
          <a:prstGeom prst="rect">
            <a:avLst/>
          </a:prstGeom>
        </p:spPr>
      </p:pic>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F020ACC1-05EA-884D-994B-934B630ABBCE}"/>
                  </a:ext>
                </a:extLst>
              </p:cNvPr>
              <p:cNvSpPr txBox="1"/>
              <p:nvPr/>
            </p:nvSpPr>
            <p:spPr>
              <a:xfrm>
                <a:off x="4141788" y="2979692"/>
                <a:ext cx="546100"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600" b="1" i="1" smtClean="0">
                          <a:latin typeface="Cambria Math" panose="02040503050406030204" pitchFamily="18" charset="0"/>
                          <a:ea typeface="Cambria Math" panose="02040503050406030204" pitchFamily="18" charset="0"/>
                        </a:rPr>
                        <m:t>𝝁</m:t>
                      </m:r>
                    </m:oMath>
                  </m:oMathPara>
                </a14:m>
                <a:endParaRPr lang="en-US" sz="3600" b="1"/>
              </a:p>
            </p:txBody>
          </p:sp>
        </mc:Choice>
        <mc:Fallback>
          <p:sp>
            <p:nvSpPr>
              <p:cNvPr id="18" name="TextBox 17">
                <a:extLst>
                  <a:ext uri="{FF2B5EF4-FFF2-40B4-BE49-F238E27FC236}">
                    <a16:creationId xmlns:a16="http://schemas.microsoft.com/office/drawing/2014/main" id="{F020ACC1-05EA-884D-994B-934B630ABBCE}"/>
                  </a:ext>
                </a:extLst>
              </p:cNvPr>
              <p:cNvSpPr txBox="1">
                <a:spLocks noRot="1" noChangeAspect="1" noMove="1" noResize="1" noEditPoints="1" noAdjustHandles="1" noChangeArrowheads="1" noChangeShapeType="1" noTextEdit="1"/>
              </p:cNvSpPr>
              <p:nvPr/>
            </p:nvSpPr>
            <p:spPr>
              <a:xfrm>
                <a:off x="4141788" y="2979692"/>
                <a:ext cx="546100" cy="553998"/>
              </a:xfrm>
              <a:prstGeom prst="rect">
                <a:avLst/>
              </a:prstGeom>
              <a:blipFill>
                <a:blip r:embed="rId6"/>
                <a:stretch>
                  <a:fillRect l="-2222" r="-4444" b="-20000"/>
                </a:stretch>
              </a:blipFill>
            </p:spPr>
            <p:txBody>
              <a:bodyPr/>
              <a:lstStyle/>
              <a:p>
                <a:r>
                  <a:rPr lang="en-US">
                    <a:noFill/>
                  </a:rPr>
                  <a:t> </a:t>
                </a:r>
              </a:p>
            </p:txBody>
          </p:sp>
        </mc:Fallback>
      </mc:AlternateContent>
    </p:spTree>
    <p:extLst>
      <p:ext uri="{BB962C8B-B14F-4D97-AF65-F5344CB8AC3E}">
        <p14:creationId xmlns:p14="http://schemas.microsoft.com/office/powerpoint/2010/main" val="169000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animBg="1"/>
      <p:bldP spid="15" grpId="0" animBg="1"/>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5D4D6-048D-4528-BD47-CB9706CF25DB}"/>
              </a:ext>
            </a:extLst>
          </p:cNvPr>
          <p:cNvSpPr>
            <a:spLocks noGrp="1"/>
          </p:cNvSpPr>
          <p:nvPr>
            <p:ph type="title"/>
          </p:nvPr>
        </p:nvSpPr>
        <p:spPr>
          <a:xfrm>
            <a:off x="831850" y="689827"/>
            <a:ext cx="9550400" cy="2852737"/>
          </a:xfrm>
        </p:spPr>
        <p:txBody>
          <a:bodyPr/>
          <a:lstStyle/>
          <a:p>
            <a:r>
              <a:rPr lang="en-US" dirty="0">
                <a:solidFill>
                  <a:schemeClr val="tx1">
                    <a:lumMod val="75000"/>
                    <a:lumOff val="25000"/>
                  </a:schemeClr>
                </a:solidFill>
              </a:rPr>
              <a:t>Looking Forward</a:t>
            </a:r>
          </a:p>
        </p:txBody>
      </p:sp>
      <p:sp>
        <p:nvSpPr>
          <p:cNvPr id="3" name="Text Placeholder 2">
            <a:extLst>
              <a:ext uri="{FF2B5EF4-FFF2-40B4-BE49-F238E27FC236}">
                <a16:creationId xmlns:a16="http://schemas.microsoft.com/office/drawing/2014/main" id="{2208B640-4190-46B1-9229-98082B97DE0C}"/>
              </a:ext>
            </a:extLst>
          </p:cNvPr>
          <p:cNvSpPr>
            <a:spLocks noGrp="1"/>
          </p:cNvSpPr>
          <p:nvPr>
            <p:ph type="body" idx="1"/>
          </p:nvPr>
        </p:nvSpPr>
        <p:spPr>
          <a:xfrm>
            <a:off x="831850" y="3542564"/>
            <a:ext cx="3749675" cy="447801"/>
          </a:xfrm>
        </p:spPr>
        <p:txBody>
          <a:bodyPr vert="horz" lIns="91440" tIns="45720" rIns="91440" bIns="45720" rtlCol="0" anchor="t">
            <a:normAutofit/>
          </a:bodyPr>
          <a:lstStyle/>
          <a:p>
            <a:r>
              <a:rPr lang="en-US">
                <a:latin typeface="Arial"/>
                <a:cs typeface="Arial"/>
              </a:rPr>
              <a:t>Emily Dawson</a:t>
            </a:r>
            <a:endParaRPr lang="en-US"/>
          </a:p>
        </p:txBody>
      </p:sp>
      <p:sp>
        <p:nvSpPr>
          <p:cNvPr id="5" name="Slide Number Placeholder 4">
            <a:extLst>
              <a:ext uri="{FF2B5EF4-FFF2-40B4-BE49-F238E27FC236}">
                <a16:creationId xmlns:a16="http://schemas.microsoft.com/office/drawing/2014/main" id="{C5A99089-3217-6B04-C100-BB0E88785354}"/>
              </a:ext>
            </a:extLst>
          </p:cNvPr>
          <p:cNvSpPr>
            <a:spLocks noGrp="1"/>
          </p:cNvSpPr>
          <p:nvPr>
            <p:ph type="sldNum" sz="quarter" idx="4"/>
          </p:nvPr>
        </p:nvSpPr>
        <p:spPr/>
        <p:txBody>
          <a:bodyPr/>
          <a:lstStyle/>
          <a:p>
            <a:fld id="{6F1FABC0-072B-4F22-8F9B-95A9D10B0206}" type="slidenum">
              <a:rPr lang="en-US" smtClean="0"/>
              <a:pPr/>
              <a:t>43</a:t>
            </a:fld>
            <a:endParaRPr lang="en-US"/>
          </a:p>
        </p:txBody>
      </p:sp>
      <p:sp>
        <p:nvSpPr>
          <p:cNvPr id="4" name="Footer Placeholder 3">
            <a:extLst>
              <a:ext uri="{FF2B5EF4-FFF2-40B4-BE49-F238E27FC236}">
                <a16:creationId xmlns:a16="http://schemas.microsoft.com/office/drawing/2014/main" id="{E54E6B2D-E5D3-ED21-76B7-729EFF5748E5}"/>
              </a:ext>
            </a:extLst>
          </p:cNvPr>
          <p:cNvSpPr>
            <a:spLocks noGrp="1"/>
          </p:cNvSpPr>
          <p:nvPr>
            <p:ph type="ftr" sz="quarter" idx="3"/>
          </p:nvPr>
        </p:nvSpPr>
        <p:spPr/>
        <p:txBody>
          <a:bodyPr/>
          <a:lstStyle/>
          <a:p>
            <a:r>
              <a:rPr lang="en-US" dirty="0"/>
              <a:t>Emily Dawson</a:t>
            </a:r>
          </a:p>
        </p:txBody>
      </p:sp>
    </p:spTree>
    <p:extLst>
      <p:ext uri="{BB962C8B-B14F-4D97-AF65-F5344CB8AC3E}">
        <p14:creationId xmlns:p14="http://schemas.microsoft.com/office/powerpoint/2010/main" val="20946390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11006-C7E2-4973-4733-071A0E701779}"/>
              </a:ext>
            </a:extLst>
          </p:cNvPr>
          <p:cNvSpPr>
            <a:spLocks noGrp="1"/>
          </p:cNvSpPr>
          <p:nvPr>
            <p:ph type="title"/>
          </p:nvPr>
        </p:nvSpPr>
        <p:spPr/>
        <p:txBody>
          <a:bodyPr/>
          <a:lstStyle/>
          <a:p>
            <a:pPr algn="ctr"/>
            <a:r>
              <a:rPr lang="en-US" dirty="0">
                <a:solidFill>
                  <a:schemeClr val="tx1">
                    <a:lumMod val="75000"/>
                    <a:lumOff val="25000"/>
                  </a:schemeClr>
                </a:solidFill>
                <a:latin typeface="Arial"/>
                <a:cs typeface="Arial"/>
              </a:rPr>
              <a:t>Combining Lattice and Traction</a:t>
            </a:r>
            <a:endParaRPr lang="en-US" dirty="0">
              <a:solidFill>
                <a:schemeClr val="tx1">
                  <a:lumMod val="75000"/>
                  <a:lumOff val="25000"/>
                </a:schemeClr>
              </a:solidFill>
            </a:endParaRPr>
          </a:p>
        </p:txBody>
      </p:sp>
      <p:sp>
        <p:nvSpPr>
          <p:cNvPr id="3" name="Footer Placeholder 2">
            <a:extLst>
              <a:ext uri="{FF2B5EF4-FFF2-40B4-BE49-F238E27FC236}">
                <a16:creationId xmlns:a16="http://schemas.microsoft.com/office/drawing/2014/main" id="{F52C42A4-FA17-3C83-27C0-0BFE2A1CE603}"/>
              </a:ext>
            </a:extLst>
          </p:cNvPr>
          <p:cNvSpPr>
            <a:spLocks noGrp="1"/>
          </p:cNvSpPr>
          <p:nvPr>
            <p:ph type="ftr" sz="quarter" idx="3"/>
          </p:nvPr>
        </p:nvSpPr>
        <p:spPr/>
        <p:txBody>
          <a:bodyPr/>
          <a:lstStyle/>
          <a:p>
            <a:r>
              <a:rPr lang="en-US" dirty="0"/>
              <a:t>Emily Dawson </a:t>
            </a:r>
          </a:p>
        </p:txBody>
      </p:sp>
      <p:sp>
        <p:nvSpPr>
          <p:cNvPr id="4" name="Slide Number Placeholder 3">
            <a:extLst>
              <a:ext uri="{FF2B5EF4-FFF2-40B4-BE49-F238E27FC236}">
                <a16:creationId xmlns:a16="http://schemas.microsoft.com/office/drawing/2014/main" id="{F3D8AAA7-64A7-3A86-76F1-CDE08B11A194}"/>
              </a:ext>
            </a:extLst>
          </p:cNvPr>
          <p:cNvSpPr>
            <a:spLocks noGrp="1"/>
          </p:cNvSpPr>
          <p:nvPr>
            <p:ph type="sldNum" sz="quarter" idx="4"/>
          </p:nvPr>
        </p:nvSpPr>
        <p:spPr/>
        <p:txBody>
          <a:bodyPr/>
          <a:lstStyle/>
          <a:p>
            <a:fld id="{6F1FABC0-072B-4F22-8F9B-95A9D10B0206}" type="slidenum">
              <a:rPr lang="en-US" smtClean="0"/>
              <a:pPr/>
              <a:t>44</a:t>
            </a:fld>
            <a:endParaRPr lang="en-US"/>
          </a:p>
        </p:txBody>
      </p:sp>
      <p:pic>
        <p:nvPicPr>
          <p:cNvPr id="6" name="Picture 6" descr="Icon&#10;&#10;Description automatically generated">
            <a:extLst>
              <a:ext uri="{FF2B5EF4-FFF2-40B4-BE49-F238E27FC236}">
                <a16:creationId xmlns:a16="http://schemas.microsoft.com/office/drawing/2014/main" id="{95955477-F041-6A3E-4745-F54D09A04F5B}"/>
              </a:ext>
            </a:extLst>
          </p:cNvPr>
          <p:cNvPicPr>
            <a:picLocks noGrp="1" noChangeAspect="1"/>
          </p:cNvPicPr>
          <p:nvPr>
            <p:ph sz="quarter" idx="11"/>
          </p:nvPr>
        </p:nvPicPr>
        <p:blipFill rotWithShape="1">
          <a:blip r:embed="rId2"/>
          <a:srcRect l="9505" t="9802" r="10660" b="14458"/>
          <a:stretch/>
        </p:blipFill>
        <p:spPr>
          <a:xfrm>
            <a:off x="8022503" y="1411733"/>
            <a:ext cx="2869559" cy="3014352"/>
          </a:xfrm>
        </p:spPr>
      </p:pic>
      <p:pic>
        <p:nvPicPr>
          <p:cNvPr id="7" name="Picture 7" descr="Logo&#10;&#10;Description automatically generated">
            <a:extLst>
              <a:ext uri="{FF2B5EF4-FFF2-40B4-BE49-F238E27FC236}">
                <a16:creationId xmlns:a16="http://schemas.microsoft.com/office/drawing/2014/main" id="{322D7CDB-8922-A91E-DF3A-1916BD61C122}"/>
              </a:ext>
            </a:extLst>
          </p:cNvPr>
          <p:cNvPicPr>
            <a:picLocks noChangeAspect="1"/>
          </p:cNvPicPr>
          <p:nvPr/>
        </p:nvPicPr>
        <p:blipFill rotWithShape="1">
          <a:blip r:embed="rId3"/>
          <a:srcRect l="20588" t="17267" r="38918" b="26982"/>
          <a:stretch/>
        </p:blipFill>
        <p:spPr>
          <a:xfrm>
            <a:off x="2544417" y="1841188"/>
            <a:ext cx="2607365" cy="3439286"/>
          </a:xfrm>
          <a:prstGeom prst="rect">
            <a:avLst/>
          </a:prstGeom>
        </p:spPr>
      </p:pic>
      <p:cxnSp>
        <p:nvCxnSpPr>
          <p:cNvPr id="9" name="Straight Arrow Connector 8">
            <a:extLst>
              <a:ext uri="{FF2B5EF4-FFF2-40B4-BE49-F238E27FC236}">
                <a16:creationId xmlns:a16="http://schemas.microsoft.com/office/drawing/2014/main" id="{F53B395D-1607-0F41-80C4-8D6401656129}"/>
              </a:ext>
            </a:extLst>
          </p:cNvPr>
          <p:cNvCxnSpPr/>
          <p:nvPr/>
        </p:nvCxnSpPr>
        <p:spPr>
          <a:xfrm>
            <a:off x="2199860" y="2788920"/>
            <a:ext cx="1005840" cy="128016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C346430-4C4E-BD4A-822B-66FF48BB8FAF}"/>
              </a:ext>
            </a:extLst>
          </p:cNvPr>
          <p:cNvCxnSpPr>
            <a:cxnSpLocks/>
          </p:cNvCxnSpPr>
          <p:nvPr/>
        </p:nvCxnSpPr>
        <p:spPr>
          <a:xfrm flipV="1">
            <a:off x="7805530" y="4048684"/>
            <a:ext cx="932952" cy="744872"/>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98095FC4-EFB0-A745-B2CC-28647751891D}"/>
              </a:ext>
            </a:extLst>
          </p:cNvPr>
          <p:cNvSpPr/>
          <p:nvPr/>
        </p:nvSpPr>
        <p:spPr>
          <a:xfrm>
            <a:off x="1046921" y="2340354"/>
            <a:ext cx="1961322" cy="515296"/>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Lattice Placement</a:t>
            </a:r>
          </a:p>
        </p:txBody>
      </p:sp>
      <p:sp>
        <p:nvSpPr>
          <p:cNvPr id="13" name="Rounded Rectangle 12">
            <a:extLst>
              <a:ext uri="{FF2B5EF4-FFF2-40B4-BE49-F238E27FC236}">
                <a16:creationId xmlns:a16="http://schemas.microsoft.com/office/drawing/2014/main" id="{7C14836A-F448-8344-B95E-67B33A395295}"/>
              </a:ext>
            </a:extLst>
          </p:cNvPr>
          <p:cNvSpPr/>
          <p:nvPr/>
        </p:nvSpPr>
        <p:spPr>
          <a:xfrm>
            <a:off x="5963477" y="4535908"/>
            <a:ext cx="1961322" cy="515296"/>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Traction Placement</a:t>
            </a:r>
          </a:p>
        </p:txBody>
      </p:sp>
    </p:spTree>
    <p:extLst>
      <p:ext uri="{BB962C8B-B14F-4D97-AF65-F5344CB8AC3E}">
        <p14:creationId xmlns:p14="http://schemas.microsoft.com/office/powerpoint/2010/main" val="15506036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ED4B6-4DED-3277-1AEF-30BF8E4CFC50}"/>
              </a:ext>
            </a:extLst>
          </p:cNvPr>
          <p:cNvSpPr>
            <a:spLocks noGrp="1"/>
          </p:cNvSpPr>
          <p:nvPr>
            <p:ph type="title"/>
          </p:nvPr>
        </p:nvSpPr>
        <p:spPr/>
        <p:txBody>
          <a:bodyPr/>
          <a:lstStyle/>
          <a:p>
            <a:pPr algn="ctr"/>
            <a:r>
              <a:rPr lang="en-US">
                <a:solidFill>
                  <a:schemeClr val="tx1">
                    <a:lumMod val="75000"/>
                    <a:lumOff val="25000"/>
                  </a:schemeClr>
                </a:solidFill>
                <a:latin typeface="Arial"/>
                <a:cs typeface="Arial"/>
              </a:rPr>
              <a:t>Estimated Budget</a:t>
            </a:r>
            <a:r>
              <a:rPr lang="en-US" dirty="0">
                <a:solidFill>
                  <a:schemeClr val="tx1">
                    <a:lumMod val="75000"/>
                    <a:lumOff val="25000"/>
                  </a:schemeClr>
                </a:solidFill>
                <a:latin typeface="Arial"/>
                <a:cs typeface="Arial"/>
              </a:rPr>
              <a:t> </a:t>
            </a:r>
            <a:r>
              <a:rPr lang="en-US">
                <a:solidFill>
                  <a:schemeClr val="tx1">
                    <a:lumMod val="75000"/>
                    <a:lumOff val="25000"/>
                  </a:schemeClr>
                </a:solidFill>
                <a:latin typeface="Arial"/>
                <a:cs typeface="Arial"/>
              </a:rPr>
              <a:t>Utilization</a:t>
            </a:r>
            <a:endParaRPr lang="en-US" dirty="0">
              <a:solidFill>
                <a:schemeClr val="tx1">
                  <a:lumMod val="75000"/>
                  <a:lumOff val="25000"/>
                </a:schemeClr>
              </a:solidFill>
            </a:endParaRPr>
          </a:p>
        </p:txBody>
      </p:sp>
      <p:sp>
        <p:nvSpPr>
          <p:cNvPr id="3" name="Footer Placeholder 2">
            <a:extLst>
              <a:ext uri="{FF2B5EF4-FFF2-40B4-BE49-F238E27FC236}">
                <a16:creationId xmlns:a16="http://schemas.microsoft.com/office/drawing/2014/main" id="{AE985F3B-BD60-0D5F-7644-CDD7CDD38821}"/>
              </a:ext>
            </a:extLst>
          </p:cNvPr>
          <p:cNvSpPr>
            <a:spLocks noGrp="1"/>
          </p:cNvSpPr>
          <p:nvPr>
            <p:ph type="ftr" sz="quarter" idx="3"/>
          </p:nvPr>
        </p:nvSpPr>
        <p:spPr/>
        <p:txBody>
          <a:bodyPr/>
          <a:lstStyle/>
          <a:p>
            <a:r>
              <a:rPr lang="en-US" dirty="0"/>
              <a:t>Emily Dawson</a:t>
            </a:r>
          </a:p>
        </p:txBody>
      </p:sp>
      <p:sp>
        <p:nvSpPr>
          <p:cNvPr id="4" name="Slide Number Placeholder 3">
            <a:extLst>
              <a:ext uri="{FF2B5EF4-FFF2-40B4-BE49-F238E27FC236}">
                <a16:creationId xmlns:a16="http://schemas.microsoft.com/office/drawing/2014/main" id="{39D1E463-F4F9-C62A-ED37-31207CEA69AC}"/>
              </a:ext>
            </a:extLst>
          </p:cNvPr>
          <p:cNvSpPr>
            <a:spLocks noGrp="1"/>
          </p:cNvSpPr>
          <p:nvPr>
            <p:ph type="sldNum" sz="quarter" idx="4"/>
          </p:nvPr>
        </p:nvSpPr>
        <p:spPr/>
        <p:txBody>
          <a:bodyPr/>
          <a:lstStyle/>
          <a:p>
            <a:fld id="{6F1FABC0-072B-4F22-8F9B-95A9D10B0206}" type="slidenum">
              <a:rPr lang="en-US" smtClean="0"/>
              <a:pPr/>
              <a:t>45</a:t>
            </a:fld>
            <a:endParaRPr lang="en-US"/>
          </a:p>
        </p:txBody>
      </p:sp>
      <p:sp>
        <p:nvSpPr>
          <p:cNvPr id="11" name="Rounded Rectangle 10">
            <a:extLst>
              <a:ext uri="{FF2B5EF4-FFF2-40B4-BE49-F238E27FC236}">
                <a16:creationId xmlns:a16="http://schemas.microsoft.com/office/drawing/2014/main" id="{C44532FE-C830-D54C-9BB3-29BC79B7926F}"/>
              </a:ext>
            </a:extLst>
          </p:cNvPr>
          <p:cNvSpPr/>
          <p:nvPr/>
        </p:nvSpPr>
        <p:spPr>
          <a:xfrm>
            <a:off x="4187686" y="1600397"/>
            <a:ext cx="3965714" cy="742122"/>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Total Budget: $2000</a:t>
            </a:r>
          </a:p>
        </p:txBody>
      </p:sp>
      <p:sp>
        <p:nvSpPr>
          <p:cNvPr id="12" name="Rounded Rectangle 11">
            <a:extLst>
              <a:ext uri="{FF2B5EF4-FFF2-40B4-BE49-F238E27FC236}">
                <a16:creationId xmlns:a16="http://schemas.microsoft.com/office/drawing/2014/main" id="{D30AAC4D-DE1F-344F-9D9E-C2D707E1CF56}"/>
              </a:ext>
            </a:extLst>
          </p:cNvPr>
          <p:cNvSpPr/>
          <p:nvPr/>
        </p:nvSpPr>
        <p:spPr>
          <a:xfrm>
            <a:off x="1242391" y="2643557"/>
            <a:ext cx="3965714" cy="742122"/>
          </a:xfrm>
          <a:prstGeom prst="roundRect">
            <a:avLst/>
          </a:prstGeom>
          <a:solidFill>
            <a:srgbClr val="EE2737">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Carbon Fiber</a:t>
            </a:r>
          </a:p>
        </p:txBody>
      </p:sp>
      <p:sp>
        <p:nvSpPr>
          <p:cNvPr id="13" name="Rounded Rectangle 12">
            <a:extLst>
              <a:ext uri="{FF2B5EF4-FFF2-40B4-BE49-F238E27FC236}">
                <a16:creationId xmlns:a16="http://schemas.microsoft.com/office/drawing/2014/main" id="{24D26359-E52E-BC43-83C3-96C880BE6E52}"/>
              </a:ext>
            </a:extLst>
          </p:cNvPr>
          <p:cNvSpPr/>
          <p:nvPr/>
        </p:nvSpPr>
        <p:spPr>
          <a:xfrm>
            <a:off x="1242391" y="3604645"/>
            <a:ext cx="3965714" cy="742122"/>
          </a:xfrm>
          <a:prstGeom prst="roundRect">
            <a:avLst/>
          </a:prstGeom>
          <a:solidFill>
            <a:srgbClr val="EE2737">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Manufacturing</a:t>
            </a:r>
            <a:r>
              <a:rPr lang="en-US" dirty="0"/>
              <a:t> </a:t>
            </a:r>
          </a:p>
        </p:txBody>
      </p:sp>
      <p:sp>
        <p:nvSpPr>
          <p:cNvPr id="16" name="Rounded Rectangle 15">
            <a:extLst>
              <a:ext uri="{FF2B5EF4-FFF2-40B4-BE49-F238E27FC236}">
                <a16:creationId xmlns:a16="http://schemas.microsoft.com/office/drawing/2014/main" id="{24FD31DE-167E-7E41-8F0F-E62509C6CAFD}"/>
              </a:ext>
            </a:extLst>
          </p:cNvPr>
          <p:cNvSpPr/>
          <p:nvPr/>
        </p:nvSpPr>
        <p:spPr>
          <a:xfrm>
            <a:off x="7084944" y="2643557"/>
            <a:ext cx="3965714" cy="742122"/>
          </a:xfrm>
          <a:prstGeom prst="roundRect">
            <a:avLst/>
          </a:prstGeom>
          <a:solidFill>
            <a:srgbClr val="EE2737">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Testing Equipment </a:t>
            </a:r>
          </a:p>
        </p:txBody>
      </p:sp>
      <p:sp>
        <p:nvSpPr>
          <p:cNvPr id="17" name="Rounded Rectangle 16">
            <a:extLst>
              <a:ext uri="{FF2B5EF4-FFF2-40B4-BE49-F238E27FC236}">
                <a16:creationId xmlns:a16="http://schemas.microsoft.com/office/drawing/2014/main" id="{CD385D44-7934-BD48-80A2-50FF62CC3B61}"/>
              </a:ext>
            </a:extLst>
          </p:cNvPr>
          <p:cNvSpPr/>
          <p:nvPr/>
        </p:nvSpPr>
        <p:spPr>
          <a:xfrm>
            <a:off x="7084944" y="3607258"/>
            <a:ext cx="3965714" cy="742122"/>
          </a:xfrm>
          <a:prstGeom prst="roundRect">
            <a:avLst/>
          </a:prstGeom>
          <a:solidFill>
            <a:srgbClr val="EE2737">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Miscellaneous Materials </a:t>
            </a:r>
          </a:p>
        </p:txBody>
      </p:sp>
    </p:spTree>
    <p:extLst>
      <p:ext uri="{BB962C8B-B14F-4D97-AF65-F5344CB8AC3E}">
        <p14:creationId xmlns:p14="http://schemas.microsoft.com/office/powerpoint/2010/main" val="20009434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301CE-BF1A-1543-9C7F-A0ECB571498C}"/>
              </a:ext>
            </a:extLst>
          </p:cNvPr>
          <p:cNvSpPr>
            <a:spLocks noGrp="1"/>
          </p:cNvSpPr>
          <p:nvPr>
            <p:ph type="title"/>
          </p:nvPr>
        </p:nvSpPr>
        <p:spPr/>
        <p:txBody>
          <a:bodyPr/>
          <a:lstStyle/>
          <a:p>
            <a:pPr algn="ctr"/>
            <a:r>
              <a:rPr lang="en-US">
                <a:solidFill>
                  <a:schemeClr val="tx1">
                    <a:lumMod val="75000"/>
                    <a:lumOff val="25000"/>
                  </a:schemeClr>
                </a:solidFill>
              </a:rPr>
              <a:t>Future Work</a:t>
            </a:r>
          </a:p>
        </p:txBody>
      </p:sp>
      <p:sp>
        <p:nvSpPr>
          <p:cNvPr id="3" name="Footer Placeholder 2">
            <a:extLst>
              <a:ext uri="{FF2B5EF4-FFF2-40B4-BE49-F238E27FC236}">
                <a16:creationId xmlns:a16="http://schemas.microsoft.com/office/drawing/2014/main" id="{2EF2B3FA-FBA5-1947-B589-E0B8C83F4FB0}"/>
              </a:ext>
            </a:extLst>
          </p:cNvPr>
          <p:cNvSpPr>
            <a:spLocks noGrp="1"/>
          </p:cNvSpPr>
          <p:nvPr>
            <p:ph type="ftr" sz="quarter" idx="3"/>
          </p:nvPr>
        </p:nvSpPr>
        <p:spPr/>
        <p:txBody>
          <a:bodyPr/>
          <a:lstStyle/>
          <a:p>
            <a:r>
              <a:rPr lang="en-US" dirty="0"/>
              <a:t>Emily Dawson</a:t>
            </a:r>
          </a:p>
        </p:txBody>
      </p:sp>
      <p:sp>
        <p:nvSpPr>
          <p:cNvPr id="4" name="Slide Number Placeholder 3">
            <a:extLst>
              <a:ext uri="{FF2B5EF4-FFF2-40B4-BE49-F238E27FC236}">
                <a16:creationId xmlns:a16="http://schemas.microsoft.com/office/drawing/2014/main" id="{D39FAEA3-FB2F-3743-8463-72C7C9F38F07}"/>
              </a:ext>
            </a:extLst>
          </p:cNvPr>
          <p:cNvSpPr>
            <a:spLocks noGrp="1"/>
          </p:cNvSpPr>
          <p:nvPr>
            <p:ph type="sldNum" sz="quarter" idx="4"/>
          </p:nvPr>
        </p:nvSpPr>
        <p:spPr/>
        <p:txBody>
          <a:bodyPr/>
          <a:lstStyle/>
          <a:p>
            <a:fld id="{6F1FABC0-072B-4F22-8F9B-95A9D10B0206}" type="slidenum">
              <a:rPr lang="en-US" smtClean="0"/>
              <a:pPr/>
              <a:t>46</a:t>
            </a:fld>
            <a:endParaRPr lang="en-US"/>
          </a:p>
        </p:txBody>
      </p:sp>
      <p:sp>
        <p:nvSpPr>
          <p:cNvPr id="6" name="Hexagon 5">
            <a:extLst>
              <a:ext uri="{FF2B5EF4-FFF2-40B4-BE49-F238E27FC236}">
                <a16:creationId xmlns:a16="http://schemas.microsoft.com/office/drawing/2014/main" id="{305FB0CC-3595-8B4C-AEBE-5343F2C4C5E1}"/>
              </a:ext>
            </a:extLst>
          </p:cNvPr>
          <p:cNvSpPr/>
          <p:nvPr/>
        </p:nvSpPr>
        <p:spPr>
          <a:xfrm>
            <a:off x="1086152" y="1987416"/>
            <a:ext cx="2057400" cy="1828800"/>
          </a:xfrm>
          <a:prstGeom prst="hexagon">
            <a:avLst/>
          </a:prstGeom>
          <a:solidFill>
            <a:srgbClr val="EE2737">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Integrate lattice and traction design </a:t>
            </a:r>
          </a:p>
        </p:txBody>
      </p:sp>
      <p:sp>
        <p:nvSpPr>
          <p:cNvPr id="7" name="Hexagon 6">
            <a:extLst>
              <a:ext uri="{FF2B5EF4-FFF2-40B4-BE49-F238E27FC236}">
                <a16:creationId xmlns:a16="http://schemas.microsoft.com/office/drawing/2014/main" id="{EBFE4AC0-E152-164D-9C36-BBC1E5FC35AC}"/>
              </a:ext>
            </a:extLst>
          </p:cNvPr>
          <p:cNvSpPr/>
          <p:nvPr/>
        </p:nvSpPr>
        <p:spPr>
          <a:xfrm>
            <a:off x="3169053" y="3033468"/>
            <a:ext cx="2057400" cy="1828800"/>
          </a:xfrm>
          <a:prstGeom prst="hexagon">
            <a:avLst/>
          </a:prstGeom>
          <a:solidFill>
            <a:srgbClr val="23619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bg1"/>
                </a:solidFill>
              </a:rPr>
              <a:t>Machine Materials </a:t>
            </a:r>
            <a:endParaRPr lang="en-US">
              <a:solidFill>
                <a:schemeClr val="bg1"/>
              </a:solidFill>
            </a:endParaRPr>
          </a:p>
        </p:txBody>
      </p:sp>
      <p:sp>
        <p:nvSpPr>
          <p:cNvPr id="8" name="Hexagon 7">
            <a:extLst>
              <a:ext uri="{FF2B5EF4-FFF2-40B4-BE49-F238E27FC236}">
                <a16:creationId xmlns:a16="http://schemas.microsoft.com/office/drawing/2014/main" id="{9868FB89-0D2C-2E48-9E56-79E058D8078A}"/>
              </a:ext>
            </a:extLst>
          </p:cNvPr>
          <p:cNvSpPr/>
          <p:nvPr/>
        </p:nvSpPr>
        <p:spPr>
          <a:xfrm>
            <a:off x="5162700" y="1987416"/>
            <a:ext cx="2057400" cy="1828800"/>
          </a:xfrm>
          <a:prstGeom prst="hexagon">
            <a:avLst/>
          </a:prstGeom>
          <a:solidFill>
            <a:srgbClr val="EE2737">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Movement tests</a:t>
            </a:r>
          </a:p>
        </p:txBody>
      </p:sp>
      <p:sp>
        <p:nvSpPr>
          <p:cNvPr id="9" name="Hexagon 8">
            <a:extLst>
              <a:ext uri="{FF2B5EF4-FFF2-40B4-BE49-F238E27FC236}">
                <a16:creationId xmlns:a16="http://schemas.microsoft.com/office/drawing/2014/main" id="{8394E1E1-759C-9A4D-BBA7-73A5A8DE7015}"/>
              </a:ext>
            </a:extLst>
          </p:cNvPr>
          <p:cNvSpPr/>
          <p:nvPr/>
        </p:nvSpPr>
        <p:spPr>
          <a:xfrm>
            <a:off x="7207350" y="3033468"/>
            <a:ext cx="2057400" cy="1828800"/>
          </a:xfrm>
          <a:prstGeom prst="hexagon">
            <a:avLst/>
          </a:prstGeom>
          <a:solidFill>
            <a:srgbClr val="23619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Validation testing  </a:t>
            </a:r>
          </a:p>
        </p:txBody>
      </p:sp>
      <p:sp>
        <p:nvSpPr>
          <p:cNvPr id="10" name="Hexagon 9">
            <a:extLst>
              <a:ext uri="{FF2B5EF4-FFF2-40B4-BE49-F238E27FC236}">
                <a16:creationId xmlns:a16="http://schemas.microsoft.com/office/drawing/2014/main" id="{D8073214-A37E-A644-8F62-A054FA5AC604}"/>
              </a:ext>
            </a:extLst>
          </p:cNvPr>
          <p:cNvSpPr/>
          <p:nvPr/>
        </p:nvSpPr>
        <p:spPr>
          <a:xfrm>
            <a:off x="9239249" y="1987416"/>
            <a:ext cx="2057400" cy="1828800"/>
          </a:xfrm>
          <a:prstGeom prst="hexagon">
            <a:avLst/>
          </a:prstGeom>
          <a:solidFill>
            <a:srgbClr val="EE2737">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Final Assembly  </a:t>
            </a:r>
          </a:p>
        </p:txBody>
      </p:sp>
    </p:spTree>
    <p:extLst>
      <p:ext uri="{BB962C8B-B14F-4D97-AF65-F5344CB8AC3E}">
        <p14:creationId xmlns:p14="http://schemas.microsoft.com/office/powerpoint/2010/main" val="146186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E6C30-E5FA-F9DA-E89D-D48557C6D962}"/>
              </a:ext>
            </a:extLst>
          </p:cNvPr>
          <p:cNvSpPr>
            <a:spLocks noGrp="1"/>
          </p:cNvSpPr>
          <p:nvPr>
            <p:ph type="title"/>
          </p:nvPr>
        </p:nvSpPr>
        <p:spPr/>
        <p:txBody>
          <a:bodyPr/>
          <a:lstStyle/>
          <a:p>
            <a:r>
              <a:rPr lang="en-US">
                <a:latin typeface="Arial"/>
                <a:cs typeface="Arial"/>
              </a:rPr>
              <a:t>References</a:t>
            </a:r>
            <a:endParaRPr lang="en-US"/>
          </a:p>
        </p:txBody>
      </p:sp>
      <p:sp>
        <p:nvSpPr>
          <p:cNvPr id="3" name="Content Placeholder 2">
            <a:extLst>
              <a:ext uri="{FF2B5EF4-FFF2-40B4-BE49-F238E27FC236}">
                <a16:creationId xmlns:a16="http://schemas.microsoft.com/office/drawing/2014/main" id="{C5DFF5A1-F05B-1BFE-6F39-11E93FD8840A}"/>
              </a:ext>
            </a:extLst>
          </p:cNvPr>
          <p:cNvSpPr>
            <a:spLocks noGrp="1"/>
          </p:cNvSpPr>
          <p:nvPr>
            <p:ph idx="1"/>
          </p:nvPr>
        </p:nvSpPr>
        <p:spPr/>
        <p:txBody>
          <a:bodyPr vert="horz" lIns="91440" tIns="45720" rIns="91440" bIns="45720" rtlCol="0" anchor="t">
            <a:normAutofit/>
          </a:bodyPr>
          <a:lstStyle/>
          <a:p>
            <a:r>
              <a:rPr lang="en-US" dirty="0">
                <a:latin typeface="Arial"/>
                <a:cs typeface="Arial"/>
                <a:hlinkClick r:id="rId2"/>
              </a:rPr>
              <a:t>https://i.insider.com/5c2f73e9bd7730596b79620f?width=700</a:t>
            </a:r>
            <a:endParaRPr lang="en-US" dirty="0">
              <a:latin typeface="Arial"/>
              <a:cs typeface="Arial"/>
            </a:endParaRPr>
          </a:p>
          <a:p>
            <a:r>
              <a:rPr lang="en-US">
                <a:latin typeface="Arial"/>
                <a:cs typeface="Arial"/>
                <a:hlinkClick r:id="rId3"/>
              </a:rPr>
              <a:t>https://masten.aero/blog/mitigating-lunar-dust-masten-completes-fast-landing-pad-study/</a:t>
            </a:r>
            <a:endParaRPr lang="en-US">
              <a:latin typeface="Arial"/>
              <a:cs typeface="Arial"/>
            </a:endParaRPr>
          </a:p>
          <a:p>
            <a:r>
              <a:rPr lang="en-US">
                <a:latin typeface="Arial"/>
                <a:cs typeface="Arial"/>
                <a:hlinkClick r:id="rId4"/>
              </a:rPr>
              <a:t>https://www.nasa.gov/feature/goddard/2019/nasa-s-coating-technology-could-help-resolve-lunar-dust-challenge</a:t>
            </a:r>
            <a:endParaRPr lang="en-US">
              <a:latin typeface="Arial"/>
              <a:cs typeface="Arial"/>
            </a:endParaRPr>
          </a:p>
          <a:p>
            <a:endParaRPr lang="en-US">
              <a:latin typeface="Arial"/>
              <a:cs typeface="Arial"/>
            </a:endParaRPr>
          </a:p>
          <a:p>
            <a:endParaRPr lang="en-US"/>
          </a:p>
          <a:p>
            <a:endParaRPr lang="en-US"/>
          </a:p>
        </p:txBody>
      </p:sp>
      <p:sp>
        <p:nvSpPr>
          <p:cNvPr id="6" name="Slide Number Placeholder 5">
            <a:extLst>
              <a:ext uri="{FF2B5EF4-FFF2-40B4-BE49-F238E27FC236}">
                <a16:creationId xmlns:a16="http://schemas.microsoft.com/office/drawing/2014/main" id="{23EFA9DE-DAF0-9FBF-23F9-4DFF92C2DCAA}"/>
              </a:ext>
            </a:extLst>
          </p:cNvPr>
          <p:cNvSpPr>
            <a:spLocks noGrp="1"/>
          </p:cNvSpPr>
          <p:nvPr>
            <p:ph type="sldNum" sz="quarter" idx="4"/>
          </p:nvPr>
        </p:nvSpPr>
        <p:spPr/>
        <p:txBody>
          <a:bodyPr/>
          <a:lstStyle/>
          <a:p>
            <a:fld id="{6F1FABC0-072B-4F22-8F9B-95A9D10B0206}" type="slidenum">
              <a:rPr lang="en-US" smtClean="0"/>
              <a:pPr/>
              <a:t>47</a:t>
            </a:fld>
            <a:endParaRPr lang="en-US"/>
          </a:p>
        </p:txBody>
      </p:sp>
      <p:sp>
        <p:nvSpPr>
          <p:cNvPr id="4" name="Footer Placeholder 3">
            <a:extLst>
              <a:ext uri="{FF2B5EF4-FFF2-40B4-BE49-F238E27FC236}">
                <a16:creationId xmlns:a16="http://schemas.microsoft.com/office/drawing/2014/main" id="{9460C428-159D-A211-2B8B-9A1EB87ACD8D}"/>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30329068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165EC-1560-5EC5-0C24-0DF219CA8B81}"/>
              </a:ext>
            </a:extLst>
          </p:cNvPr>
          <p:cNvSpPr>
            <a:spLocks noGrp="1"/>
          </p:cNvSpPr>
          <p:nvPr>
            <p:ph type="title"/>
          </p:nvPr>
        </p:nvSpPr>
        <p:spPr/>
        <p:txBody>
          <a:bodyPr/>
          <a:lstStyle/>
          <a:p>
            <a:r>
              <a:rPr lang="en-US">
                <a:latin typeface="Arial"/>
                <a:cs typeface="Arial"/>
              </a:rPr>
              <a:t>References </a:t>
            </a:r>
            <a:endParaRPr lang="en-US"/>
          </a:p>
        </p:txBody>
      </p:sp>
      <p:sp>
        <p:nvSpPr>
          <p:cNvPr id="3" name="Content Placeholder 2">
            <a:extLst>
              <a:ext uri="{FF2B5EF4-FFF2-40B4-BE49-F238E27FC236}">
                <a16:creationId xmlns:a16="http://schemas.microsoft.com/office/drawing/2014/main" id="{DD647508-B16C-931D-4EDF-EE32881660BC}"/>
              </a:ext>
            </a:extLst>
          </p:cNvPr>
          <p:cNvSpPr>
            <a:spLocks noGrp="1"/>
          </p:cNvSpPr>
          <p:nvPr>
            <p:ph idx="1"/>
          </p:nvPr>
        </p:nvSpPr>
        <p:spPr/>
        <p:txBody>
          <a:bodyPr vert="horz" lIns="91440" tIns="45720" rIns="91440" bIns="45720" rtlCol="0" anchor="t">
            <a:normAutofit/>
          </a:bodyPr>
          <a:lstStyle/>
          <a:p>
            <a:pPr marL="0" indent="0">
              <a:buNone/>
            </a:pPr>
            <a:r>
              <a:rPr lang="en-US" i="1">
                <a:latin typeface="Arial"/>
                <a:cs typeface="Arial"/>
              </a:rPr>
              <a:t>Ars.els-cdn.com</a:t>
            </a:r>
            <a:r>
              <a:rPr lang="en-US">
                <a:latin typeface="Arial"/>
                <a:cs typeface="Arial"/>
              </a:rPr>
              <a:t>. (n.d.). Retrieved October 10, 2022, from </a:t>
            </a:r>
            <a:r>
              <a:rPr lang="en-US">
                <a:latin typeface="Arial"/>
                <a:cs typeface="Arial"/>
                <a:hlinkClick r:id="rId2"/>
              </a:rPr>
              <a:t>https://ars.els-cdn.com/content/</a:t>
            </a:r>
            <a:r>
              <a:rPr lang="en-US">
                <a:latin typeface="Arial"/>
                <a:cs typeface="Arial"/>
              </a:rPr>
              <a:t> </a:t>
            </a:r>
            <a:endParaRPr lang="en-US"/>
          </a:p>
          <a:p>
            <a:endParaRPr lang="en-US">
              <a:latin typeface="Arial"/>
              <a:cs typeface="Arial"/>
            </a:endParaRPr>
          </a:p>
          <a:p>
            <a:pPr marL="0" indent="0">
              <a:buNone/>
            </a:pPr>
            <a:r>
              <a:rPr lang="en-US" i="1">
                <a:latin typeface="Arial"/>
                <a:cs typeface="Arial"/>
                <a:hlinkClick r:id="rId3"/>
              </a:rPr>
              <a:t>https://upload.wikimedia.org/wikipedia/commons/thumb/b/b7/Moon_Landing_Sites.svg/1200px-Moon_Landing_Sites.svg.png</a:t>
            </a:r>
            <a:r>
              <a:rPr lang="en-US" i="1">
                <a:latin typeface="Arial"/>
                <a:cs typeface="Arial"/>
              </a:rPr>
              <a:t> </a:t>
            </a:r>
            <a:r>
              <a:rPr lang="en-US">
                <a:latin typeface="Arial"/>
                <a:cs typeface="Arial"/>
              </a:rPr>
              <a:t>. (n.d.). Retrieved October 10, 2022, from </a:t>
            </a:r>
            <a:r>
              <a:rPr lang="en-US">
                <a:latin typeface="Arial"/>
                <a:cs typeface="Arial"/>
                <a:hlinkClick r:id="rId2"/>
              </a:rPr>
              <a:t>https://ars.els-cdn.com/content/</a:t>
            </a:r>
            <a:r>
              <a:rPr lang="en-US">
                <a:latin typeface="Arial"/>
                <a:cs typeface="Arial"/>
              </a:rPr>
              <a:t> </a:t>
            </a:r>
            <a:endParaRPr lang="en-US"/>
          </a:p>
          <a:p>
            <a:endParaRPr lang="en-US">
              <a:latin typeface="Arial"/>
              <a:cs typeface="Arial"/>
            </a:endParaRPr>
          </a:p>
          <a:p>
            <a:endParaRPr lang="en-US">
              <a:latin typeface="Arial"/>
              <a:cs typeface="Arial"/>
            </a:endParaRPr>
          </a:p>
          <a:p>
            <a:endParaRPr lang="en-US">
              <a:latin typeface="Arial"/>
              <a:cs typeface="Arial"/>
            </a:endParaRPr>
          </a:p>
        </p:txBody>
      </p:sp>
      <p:sp>
        <p:nvSpPr>
          <p:cNvPr id="6" name="Slide Number Placeholder 5">
            <a:extLst>
              <a:ext uri="{FF2B5EF4-FFF2-40B4-BE49-F238E27FC236}">
                <a16:creationId xmlns:a16="http://schemas.microsoft.com/office/drawing/2014/main" id="{8A13CCD5-BCA5-2D96-8E78-F2ADCF8B8AEA}"/>
              </a:ext>
            </a:extLst>
          </p:cNvPr>
          <p:cNvSpPr>
            <a:spLocks noGrp="1"/>
          </p:cNvSpPr>
          <p:nvPr>
            <p:ph type="sldNum" sz="quarter" idx="4"/>
          </p:nvPr>
        </p:nvSpPr>
        <p:spPr/>
        <p:txBody>
          <a:bodyPr/>
          <a:lstStyle/>
          <a:p>
            <a:fld id="{6F1FABC0-072B-4F22-8F9B-95A9D10B0206}" type="slidenum">
              <a:rPr lang="en-US" smtClean="0"/>
              <a:pPr/>
              <a:t>48</a:t>
            </a:fld>
            <a:endParaRPr lang="en-US"/>
          </a:p>
        </p:txBody>
      </p:sp>
      <p:sp>
        <p:nvSpPr>
          <p:cNvPr id="4" name="Footer Placeholder 3">
            <a:extLst>
              <a:ext uri="{FF2B5EF4-FFF2-40B4-BE49-F238E27FC236}">
                <a16:creationId xmlns:a16="http://schemas.microsoft.com/office/drawing/2014/main" id="{C2058675-F30D-BEAE-AF22-4DD840E545BF}"/>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5455976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9E202D-B0D9-467F-8CB7-A6850F2FACD8}"/>
              </a:ext>
            </a:extLst>
          </p:cNvPr>
          <p:cNvSpPr>
            <a:spLocks noGrp="1"/>
          </p:cNvSpPr>
          <p:nvPr>
            <p:ph type="title"/>
          </p:nvPr>
        </p:nvSpPr>
        <p:spPr/>
        <p:txBody>
          <a:bodyPr/>
          <a:lstStyle/>
          <a:p>
            <a:r>
              <a:rPr lang="en-US"/>
              <a:t>Manufacturing</a:t>
            </a:r>
          </a:p>
        </p:txBody>
      </p:sp>
      <p:sp>
        <p:nvSpPr>
          <p:cNvPr id="7" name="Text Placeholder 6">
            <a:extLst>
              <a:ext uri="{FF2B5EF4-FFF2-40B4-BE49-F238E27FC236}">
                <a16:creationId xmlns:a16="http://schemas.microsoft.com/office/drawing/2014/main" id="{F090BB67-C92B-44EF-8EA7-971A08187A2A}"/>
              </a:ext>
            </a:extLst>
          </p:cNvPr>
          <p:cNvSpPr>
            <a:spLocks noGrp="1"/>
          </p:cNvSpPr>
          <p:nvPr>
            <p:ph type="body" idx="1"/>
          </p:nvPr>
        </p:nvSpPr>
        <p:spPr/>
        <p:txBody>
          <a:bodyPr/>
          <a:lstStyle/>
          <a:p>
            <a:r>
              <a:rPr lang="en-US"/>
              <a:t>Upcoming Presenter’s Name</a:t>
            </a:r>
          </a:p>
        </p:txBody>
      </p:sp>
      <p:sp>
        <p:nvSpPr>
          <p:cNvPr id="2" name="Slide Number Placeholder 1">
            <a:extLst>
              <a:ext uri="{FF2B5EF4-FFF2-40B4-BE49-F238E27FC236}">
                <a16:creationId xmlns:a16="http://schemas.microsoft.com/office/drawing/2014/main" id="{C59315F6-552A-230A-46E9-90A403E9970F}"/>
              </a:ext>
            </a:extLst>
          </p:cNvPr>
          <p:cNvSpPr>
            <a:spLocks noGrp="1"/>
          </p:cNvSpPr>
          <p:nvPr>
            <p:ph type="sldNum" sz="quarter" idx="4"/>
          </p:nvPr>
        </p:nvSpPr>
        <p:spPr/>
        <p:txBody>
          <a:bodyPr/>
          <a:lstStyle/>
          <a:p>
            <a:fld id="{6F1FABC0-072B-4F22-8F9B-95A9D10B0206}" type="slidenum">
              <a:rPr lang="en-US" smtClean="0"/>
              <a:pPr/>
              <a:t>49</a:t>
            </a:fld>
            <a:endParaRPr lang="en-US"/>
          </a:p>
        </p:txBody>
      </p:sp>
      <p:sp>
        <p:nvSpPr>
          <p:cNvPr id="3" name="Footer Placeholder 2">
            <a:extLst>
              <a:ext uri="{FF2B5EF4-FFF2-40B4-BE49-F238E27FC236}">
                <a16:creationId xmlns:a16="http://schemas.microsoft.com/office/drawing/2014/main" id="{115C7FF9-8DC5-6DA4-7D65-892DD2A9F92F}"/>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3994279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0CF53-82B8-88E8-FBA1-5E36547B1549}"/>
              </a:ext>
            </a:extLst>
          </p:cNvPr>
          <p:cNvSpPr>
            <a:spLocks noGrp="1"/>
          </p:cNvSpPr>
          <p:nvPr>
            <p:ph type="title"/>
          </p:nvPr>
        </p:nvSpPr>
        <p:spPr/>
        <p:txBody>
          <a:bodyPr/>
          <a:lstStyle/>
          <a:p>
            <a:r>
              <a:rPr lang="en-US">
                <a:ea typeface="Calibri Light"/>
                <a:cs typeface="Calibri Light"/>
              </a:rPr>
              <a:t>Recap section- Enrique </a:t>
            </a:r>
            <a:endParaRPr lang="en-US"/>
          </a:p>
        </p:txBody>
      </p:sp>
      <p:sp>
        <p:nvSpPr>
          <p:cNvPr id="3" name="Content Placeholder 2">
            <a:extLst>
              <a:ext uri="{FF2B5EF4-FFF2-40B4-BE49-F238E27FC236}">
                <a16:creationId xmlns:a16="http://schemas.microsoft.com/office/drawing/2014/main" id="{E38E9F6A-160D-2020-0440-EAD7DE0E2126}"/>
              </a:ext>
            </a:extLst>
          </p:cNvPr>
          <p:cNvSpPr>
            <a:spLocks noGrp="1"/>
          </p:cNvSpPr>
          <p:nvPr>
            <p:ph idx="1"/>
          </p:nvPr>
        </p:nvSpPr>
        <p:spPr/>
        <p:txBody>
          <a:bodyPr vert="horz" lIns="91440" tIns="45720" rIns="91440" bIns="45720" rtlCol="0" anchor="t">
            <a:normAutofit/>
          </a:bodyPr>
          <a:lstStyle/>
          <a:p>
            <a:r>
              <a:rPr lang="en-US">
                <a:latin typeface="Arial"/>
                <a:ea typeface="Calibri"/>
                <a:cs typeface="Calibri"/>
              </a:rPr>
              <a:t>Most important things from DR1-4</a:t>
            </a:r>
          </a:p>
          <a:p>
            <a:r>
              <a:rPr lang="en-US">
                <a:latin typeface="Arial"/>
                <a:ea typeface="Calibri"/>
                <a:cs typeface="Calibri"/>
              </a:rPr>
              <a:t>Examples of things to include</a:t>
            </a:r>
          </a:p>
          <a:p>
            <a:pPr lvl="1"/>
            <a:r>
              <a:rPr lang="en-US">
                <a:latin typeface="Arial"/>
                <a:ea typeface="Calibri"/>
                <a:cs typeface="Calibri"/>
              </a:rPr>
              <a:t>Project objective, key goals, main 3 concepts and how we got there, how we narrowed scope, new focus, </a:t>
            </a:r>
            <a:r>
              <a:rPr lang="en-US" err="1">
                <a:latin typeface="Arial"/>
                <a:ea typeface="Calibri"/>
                <a:cs typeface="Calibri"/>
              </a:rPr>
              <a:t>etc</a:t>
            </a:r>
            <a:r>
              <a:rPr lang="en-US">
                <a:latin typeface="Arial"/>
                <a:ea typeface="Calibri"/>
                <a:cs typeface="Calibri"/>
              </a:rPr>
              <a:t> </a:t>
            </a:r>
            <a:endParaRPr lang="en-US">
              <a:latin typeface="Arial"/>
            </a:endParaRPr>
          </a:p>
          <a:p>
            <a:pPr lvl="1"/>
            <a:r>
              <a:rPr lang="en-US">
                <a:latin typeface="Arial"/>
                <a:ea typeface="Calibri"/>
                <a:cs typeface="Calibri"/>
              </a:rPr>
              <a:t>Include pictures and images of ET quad </a:t>
            </a:r>
            <a:endParaRPr lang="en-US">
              <a:ea typeface="Calibri"/>
              <a:cs typeface="Calibri"/>
            </a:endParaRPr>
          </a:p>
          <a:p>
            <a:pPr lvl="1"/>
            <a:endParaRPr lang="en-US">
              <a:ea typeface="Calibri"/>
              <a:cs typeface="Calibri"/>
            </a:endParaRPr>
          </a:p>
        </p:txBody>
      </p:sp>
      <p:sp>
        <p:nvSpPr>
          <p:cNvPr id="4" name="Footer Placeholder 3">
            <a:extLst>
              <a:ext uri="{FF2B5EF4-FFF2-40B4-BE49-F238E27FC236}">
                <a16:creationId xmlns:a16="http://schemas.microsoft.com/office/drawing/2014/main" id="{3E005B87-95D1-3D04-1C52-A70E643D4D36}"/>
              </a:ext>
            </a:extLst>
          </p:cNvPr>
          <p:cNvSpPr>
            <a:spLocks noGrp="1"/>
          </p:cNvSpPr>
          <p:nvPr>
            <p:ph type="ftr" sz="quarter" idx="11"/>
          </p:nvPr>
        </p:nvSpPr>
        <p:spPr/>
        <p:txBody>
          <a:bodyPr lIns="91440" tIns="45720" rIns="91440" bIns="45720" anchor="t"/>
          <a:lstStyle/>
          <a:p>
            <a:r>
              <a:rPr lang="en-US">
                <a:latin typeface="Arial"/>
                <a:cs typeface="Arial"/>
              </a:rPr>
              <a:t>Enrique Chocron</a:t>
            </a:r>
            <a:endParaRPr lang="en-US"/>
          </a:p>
        </p:txBody>
      </p:sp>
      <p:sp>
        <p:nvSpPr>
          <p:cNvPr id="5" name="Slide Number Placeholder 4">
            <a:extLst>
              <a:ext uri="{FF2B5EF4-FFF2-40B4-BE49-F238E27FC236}">
                <a16:creationId xmlns:a16="http://schemas.microsoft.com/office/drawing/2014/main" id="{E6FED584-701E-7157-4439-D1424FDA365E}"/>
              </a:ext>
            </a:extLst>
          </p:cNvPr>
          <p:cNvSpPr>
            <a:spLocks noGrp="1"/>
          </p:cNvSpPr>
          <p:nvPr>
            <p:ph type="sldNum" sz="quarter" idx="12"/>
          </p:nvPr>
        </p:nvSpPr>
        <p:spPr/>
        <p:txBody>
          <a:bodyPr/>
          <a:lstStyle/>
          <a:p>
            <a:fld id="{041EBBFE-5725-4E85-8FA2-77C97F5A9A80}" type="slidenum">
              <a:rPr lang="en-US" smtClean="0"/>
              <a:t>5</a:t>
            </a:fld>
            <a:endParaRPr lang="en-US"/>
          </a:p>
        </p:txBody>
      </p:sp>
    </p:spTree>
    <p:extLst>
      <p:ext uri="{BB962C8B-B14F-4D97-AF65-F5344CB8AC3E}">
        <p14:creationId xmlns:p14="http://schemas.microsoft.com/office/powerpoint/2010/main" val="34701122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9E202D-B0D9-467F-8CB7-A6850F2FACD8}"/>
              </a:ext>
            </a:extLst>
          </p:cNvPr>
          <p:cNvSpPr>
            <a:spLocks noGrp="1"/>
          </p:cNvSpPr>
          <p:nvPr>
            <p:ph type="title"/>
          </p:nvPr>
        </p:nvSpPr>
        <p:spPr/>
        <p:txBody>
          <a:bodyPr/>
          <a:lstStyle/>
          <a:p>
            <a:r>
              <a:rPr lang="en-US"/>
              <a:t>Testing</a:t>
            </a:r>
          </a:p>
        </p:txBody>
      </p:sp>
      <p:sp>
        <p:nvSpPr>
          <p:cNvPr id="7" name="Text Placeholder 6">
            <a:extLst>
              <a:ext uri="{FF2B5EF4-FFF2-40B4-BE49-F238E27FC236}">
                <a16:creationId xmlns:a16="http://schemas.microsoft.com/office/drawing/2014/main" id="{F090BB67-C92B-44EF-8EA7-971A08187A2A}"/>
              </a:ext>
            </a:extLst>
          </p:cNvPr>
          <p:cNvSpPr>
            <a:spLocks noGrp="1"/>
          </p:cNvSpPr>
          <p:nvPr>
            <p:ph type="body" idx="1"/>
          </p:nvPr>
        </p:nvSpPr>
        <p:spPr/>
        <p:txBody>
          <a:bodyPr/>
          <a:lstStyle/>
          <a:p>
            <a:r>
              <a:rPr lang="en-US"/>
              <a:t>Upcoming Presenter’s Name</a:t>
            </a:r>
          </a:p>
        </p:txBody>
      </p:sp>
      <p:sp>
        <p:nvSpPr>
          <p:cNvPr id="2" name="Slide Number Placeholder 1">
            <a:extLst>
              <a:ext uri="{FF2B5EF4-FFF2-40B4-BE49-F238E27FC236}">
                <a16:creationId xmlns:a16="http://schemas.microsoft.com/office/drawing/2014/main" id="{B6039980-4C5E-D2F9-9454-E64745E98F2A}"/>
              </a:ext>
            </a:extLst>
          </p:cNvPr>
          <p:cNvSpPr>
            <a:spLocks noGrp="1"/>
          </p:cNvSpPr>
          <p:nvPr>
            <p:ph type="sldNum" sz="quarter" idx="4"/>
          </p:nvPr>
        </p:nvSpPr>
        <p:spPr/>
        <p:txBody>
          <a:bodyPr/>
          <a:lstStyle/>
          <a:p>
            <a:fld id="{6F1FABC0-072B-4F22-8F9B-95A9D10B0206}" type="slidenum">
              <a:rPr lang="en-US" smtClean="0"/>
              <a:pPr/>
              <a:t>50</a:t>
            </a:fld>
            <a:endParaRPr lang="en-US"/>
          </a:p>
        </p:txBody>
      </p:sp>
      <p:sp>
        <p:nvSpPr>
          <p:cNvPr id="3" name="Footer Placeholder 2">
            <a:extLst>
              <a:ext uri="{FF2B5EF4-FFF2-40B4-BE49-F238E27FC236}">
                <a16:creationId xmlns:a16="http://schemas.microsoft.com/office/drawing/2014/main" id="{5C409344-7F32-8BA7-DBF7-36D2DA42CD78}"/>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34969842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5D4D6-048D-4528-BD47-CB9706CF25DB}"/>
              </a:ext>
            </a:extLst>
          </p:cNvPr>
          <p:cNvSpPr>
            <a:spLocks noGrp="1"/>
          </p:cNvSpPr>
          <p:nvPr>
            <p:ph type="title"/>
          </p:nvPr>
        </p:nvSpPr>
        <p:spPr/>
        <p:txBody>
          <a:bodyPr/>
          <a:lstStyle/>
          <a:p>
            <a:r>
              <a:rPr lang="en-US"/>
              <a:t>Project Management</a:t>
            </a:r>
          </a:p>
        </p:txBody>
      </p:sp>
      <p:sp>
        <p:nvSpPr>
          <p:cNvPr id="3" name="Text Placeholder 2">
            <a:extLst>
              <a:ext uri="{FF2B5EF4-FFF2-40B4-BE49-F238E27FC236}">
                <a16:creationId xmlns:a16="http://schemas.microsoft.com/office/drawing/2014/main" id="{2208B640-4190-46B1-9229-98082B97DE0C}"/>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C5A99089-3217-6B04-C100-BB0E88785354}"/>
              </a:ext>
            </a:extLst>
          </p:cNvPr>
          <p:cNvSpPr>
            <a:spLocks noGrp="1"/>
          </p:cNvSpPr>
          <p:nvPr>
            <p:ph type="sldNum" sz="quarter" idx="4"/>
          </p:nvPr>
        </p:nvSpPr>
        <p:spPr/>
        <p:txBody>
          <a:bodyPr/>
          <a:lstStyle/>
          <a:p>
            <a:fld id="{6F1FABC0-072B-4F22-8F9B-95A9D10B0206}" type="slidenum">
              <a:rPr lang="en-US" smtClean="0"/>
              <a:pPr/>
              <a:t>51</a:t>
            </a:fld>
            <a:endParaRPr lang="en-US"/>
          </a:p>
        </p:txBody>
      </p:sp>
      <p:sp>
        <p:nvSpPr>
          <p:cNvPr id="4" name="Footer Placeholder 3">
            <a:extLst>
              <a:ext uri="{FF2B5EF4-FFF2-40B4-BE49-F238E27FC236}">
                <a16:creationId xmlns:a16="http://schemas.microsoft.com/office/drawing/2014/main" id="{B2B18A02-C81C-A0B6-9C8B-9D7829508C50}"/>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7215610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A69D85-7D48-4390-A58B-DBCA6DDC170B}"/>
              </a:ext>
            </a:extLst>
          </p:cNvPr>
          <p:cNvSpPr>
            <a:spLocks noGrp="1"/>
          </p:cNvSpPr>
          <p:nvPr>
            <p:ph type="title"/>
          </p:nvPr>
        </p:nvSpPr>
        <p:spPr/>
        <p:txBody>
          <a:bodyPr/>
          <a:lstStyle/>
          <a:p>
            <a:r>
              <a:rPr lang="en-US"/>
              <a:t># Most Important Points</a:t>
            </a:r>
          </a:p>
        </p:txBody>
      </p:sp>
      <p:sp>
        <p:nvSpPr>
          <p:cNvPr id="6" name="Content Placeholder 5">
            <a:extLst>
              <a:ext uri="{FF2B5EF4-FFF2-40B4-BE49-F238E27FC236}">
                <a16:creationId xmlns:a16="http://schemas.microsoft.com/office/drawing/2014/main" id="{2FFD064C-4971-498F-9FF6-8E687B89B04F}"/>
              </a:ext>
            </a:extLst>
          </p:cNvPr>
          <p:cNvSpPr>
            <a:spLocks noGrp="1"/>
          </p:cNvSpPr>
          <p:nvPr>
            <p:ph idx="1"/>
          </p:nvPr>
        </p:nvSpPr>
        <p:spPr/>
        <p:txBody>
          <a:bodyPr>
            <a:normAutofit/>
          </a:bodyPr>
          <a:lstStyle/>
          <a:p>
            <a:pPr marL="514350" indent="-514350">
              <a:buFont typeface="+mj-lt"/>
              <a:buAutoNum type="arabicPeriod"/>
            </a:pPr>
            <a:r>
              <a:rPr lang="en-US"/>
              <a:t>The quick brown fox jumps over the lazy dog. </a:t>
            </a:r>
          </a:p>
          <a:p>
            <a:pPr marL="514350" indent="-514350">
              <a:buFont typeface="+mj-lt"/>
              <a:buAutoNum type="arabicPeriod"/>
            </a:pPr>
            <a:r>
              <a:rPr lang="en-US"/>
              <a:t>The quick brown fox jumps over the lazy dog. </a:t>
            </a:r>
          </a:p>
          <a:p>
            <a:pPr marL="514350" indent="-514350">
              <a:buFont typeface="+mj-lt"/>
              <a:buAutoNum type="arabicPeriod"/>
            </a:pPr>
            <a:r>
              <a:rPr lang="en-US"/>
              <a:t>The quick brown fox jumps over the lazy dog. </a:t>
            </a:r>
          </a:p>
          <a:p>
            <a:pPr marL="514350" indent="-514350">
              <a:buFont typeface="+mj-lt"/>
              <a:buAutoNum type="arabicPeriod"/>
            </a:pPr>
            <a:r>
              <a:rPr lang="en-US"/>
              <a:t>The quick brown fox jumps over the lazy dog. </a:t>
            </a:r>
          </a:p>
          <a:p>
            <a:pPr marL="514350" indent="-514350">
              <a:buFont typeface="+mj-lt"/>
              <a:buAutoNum type="arabicPeriod"/>
            </a:pPr>
            <a:r>
              <a:rPr lang="en-US"/>
              <a:t>The quick brown fox jumps over the lazy dog. </a:t>
            </a:r>
          </a:p>
          <a:p>
            <a:pPr marL="514350" indent="-514350">
              <a:buFont typeface="+mj-lt"/>
              <a:buAutoNum type="arabicPeriod"/>
            </a:pPr>
            <a:r>
              <a:rPr lang="en-US"/>
              <a:t>The quick brown fox jumps over the lazy dog. </a:t>
            </a:r>
          </a:p>
          <a:p>
            <a:endParaRPr lang="en-US"/>
          </a:p>
        </p:txBody>
      </p:sp>
      <p:sp>
        <p:nvSpPr>
          <p:cNvPr id="2" name="Content Placeholder 1">
            <a:extLst>
              <a:ext uri="{FF2B5EF4-FFF2-40B4-BE49-F238E27FC236}">
                <a16:creationId xmlns:a16="http://schemas.microsoft.com/office/drawing/2014/main" id="{A7B4329B-5B17-4D56-93C1-99A1D0433F5E}"/>
              </a:ext>
            </a:extLst>
          </p:cNvPr>
          <p:cNvSpPr>
            <a:spLocks noGrp="1"/>
          </p:cNvSpPr>
          <p:nvPr>
            <p:ph sz="quarter" idx="11"/>
          </p:nvPr>
        </p:nvSpPr>
        <p:spPr/>
        <p:txBody>
          <a:bodyPr/>
          <a:lstStyle/>
          <a:p>
            <a:endParaRPr lang="en-US"/>
          </a:p>
        </p:txBody>
      </p:sp>
      <p:sp>
        <p:nvSpPr>
          <p:cNvPr id="3" name="Slide Number Placeholder 2">
            <a:extLst>
              <a:ext uri="{FF2B5EF4-FFF2-40B4-BE49-F238E27FC236}">
                <a16:creationId xmlns:a16="http://schemas.microsoft.com/office/drawing/2014/main" id="{0FE77880-0F59-7522-9AE4-D756BF27D706}"/>
              </a:ext>
            </a:extLst>
          </p:cNvPr>
          <p:cNvSpPr>
            <a:spLocks noGrp="1"/>
          </p:cNvSpPr>
          <p:nvPr>
            <p:ph type="sldNum" sz="quarter" idx="4"/>
          </p:nvPr>
        </p:nvSpPr>
        <p:spPr/>
        <p:txBody>
          <a:bodyPr/>
          <a:lstStyle/>
          <a:p>
            <a:fld id="{6F1FABC0-072B-4F22-8F9B-95A9D10B0206}" type="slidenum">
              <a:rPr lang="en-US" smtClean="0"/>
              <a:pPr/>
              <a:t>52</a:t>
            </a:fld>
            <a:endParaRPr lang="en-US"/>
          </a:p>
        </p:txBody>
      </p:sp>
      <p:sp>
        <p:nvSpPr>
          <p:cNvPr id="4" name="Footer Placeholder 3">
            <a:extLst>
              <a:ext uri="{FF2B5EF4-FFF2-40B4-BE49-F238E27FC236}">
                <a16:creationId xmlns:a16="http://schemas.microsoft.com/office/drawing/2014/main" id="{18E669A4-B750-31EF-3DC6-F04B70C689A0}"/>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32865736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3644A-92EF-40C8-9E40-7839219D2285}"/>
              </a:ext>
            </a:extLst>
          </p:cNvPr>
          <p:cNvSpPr>
            <a:spLocks noGrp="1"/>
          </p:cNvSpPr>
          <p:nvPr>
            <p:ph type="title"/>
          </p:nvPr>
        </p:nvSpPr>
        <p:spPr/>
        <p:txBody>
          <a:bodyPr/>
          <a:lstStyle/>
          <a:p>
            <a:r>
              <a:rPr lang="en-US"/>
              <a:t>Lessons Learned</a:t>
            </a:r>
          </a:p>
        </p:txBody>
      </p:sp>
      <p:sp>
        <p:nvSpPr>
          <p:cNvPr id="5" name="Content Placeholder 4">
            <a:extLst>
              <a:ext uri="{FF2B5EF4-FFF2-40B4-BE49-F238E27FC236}">
                <a16:creationId xmlns:a16="http://schemas.microsoft.com/office/drawing/2014/main" id="{C80E6F07-EDAD-4984-B1F7-90BB426DAF8C}"/>
              </a:ext>
            </a:extLst>
          </p:cNvPr>
          <p:cNvSpPr>
            <a:spLocks noGrp="1"/>
          </p:cNvSpPr>
          <p:nvPr>
            <p:ph idx="1"/>
          </p:nvPr>
        </p:nvSpPr>
        <p:spPr/>
        <p:txBody>
          <a:bodyPr/>
          <a:lstStyle/>
          <a:p>
            <a:endParaRPr lang="en-US"/>
          </a:p>
        </p:txBody>
      </p:sp>
      <p:sp>
        <p:nvSpPr>
          <p:cNvPr id="6" name="Content Placeholder 5">
            <a:extLst>
              <a:ext uri="{FF2B5EF4-FFF2-40B4-BE49-F238E27FC236}">
                <a16:creationId xmlns:a16="http://schemas.microsoft.com/office/drawing/2014/main" id="{D35E9BB3-4007-4984-AABC-65BC6EC23CA6}"/>
              </a:ext>
            </a:extLst>
          </p:cNvPr>
          <p:cNvSpPr>
            <a:spLocks noGrp="1"/>
          </p:cNvSpPr>
          <p:nvPr>
            <p:ph sz="quarter" idx="11"/>
          </p:nvPr>
        </p:nvSpPr>
        <p:spPr/>
        <p:txBody>
          <a:bodyPr/>
          <a:lstStyle/>
          <a:p>
            <a:endParaRPr lang="en-US"/>
          </a:p>
        </p:txBody>
      </p:sp>
      <p:sp>
        <p:nvSpPr>
          <p:cNvPr id="3" name="Slide Number Placeholder 2">
            <a:extLst>
              <a:ext uri="{FF2B5EF4-FFF2-40B4-BE49-F238E27FC236}">
                <a16:creationId xmlns:a16="http://schemas.microsoft.com/office/drawing/2014/main" id="{20CE5A7A-2353-1415-E620-11B0997CF8E2}"/>
              </a:ext>
            </a:extLst>
          </p:cNvPr>
          <p:cNvSpPr>
            <a:spLocks noGrp="1"/>
          </p:cNvSpPr>
          <p:nvPr>
            <p:ph type="sldNum" sz="quarter" idx="4"/>
          </p:nvPr>
        </p:nvSpPr>
        <p:spPr/>
        <p:txBody>
          <a:bodyPr/>
          <a:lstStyle/>
          <a:p>
            <a:fld id="{6F1FABC0-072B-4F22-8F9B-95A9D10B0206}" type="slidenum">
              <a:rPr lang="en-US" dirty="0" smtClean="0"/>
              <a:pPr/>
              <a:t>53</a:t>
            </a:fld>
            <a:endParaRPr lang="en-US"/>
          </a:p>
        </p:txBody>
      </p:sp>
      <p:sp>
        <p:nvSpPr>
          <p:cNvPr id="4" name="Footer Placeholder 3">
            <a:extLst>
              <a:ext uri="{FF2B5EF4-FFF2-40B4-BE49-F238E27FC236}">
                <a16:creationId xmlns:a16="http://schemas.microsoft.com/office/drawing/2014/main" id="{85F69A77-48A5-0DDD-8E17-A76B80E43D83}"/>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25720299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1E105-55B5-4CB2-AFB1-9E90C2B53772}"/>
              </a:ext>
            </a:extLst>
          </p:cNvPr>
          <p:cNvSpPr>
            <a:spLocks noGrp="1"/>
          </p:cNvSpPr>
          <p:nvPr>
            <p:ph type="title"/>
          </p:nvPr>
        </p:nvSpPr>
        <p:spPr/>
        <p:txBody>
          <a:bodyPr/>
          <a:lstStyle/>
          <a:p>
            <a:r>
              <a:rPr lang="en-US"/>
              <a:t>Reference</a:t>
            </a:r>
          </a:p>
        </p:txBody>
      </p:sp>
      <p:sp>
        <p:nvSpPr>
          <p:cNvPr id="3" name="Content Placeholder 2">
            <a:extLst>
              <a:ext uri="{FF2B5EF4-FFF2-40B4-BE49-F238E27FC236}">
                <a16:creationId xmlns:a16="http://schemas.microsoft.com/office/drawing/2014/main" id="{E1B7F892-86FC-4E8C-88E6-6C7B8B5CB410}"/>
              </a:ext>
            </a:extLst>
          </p:cNvPr>
          <p:cNvSpPr>
            <a:spLocks noGrp="1"/>
          </p:cNvSpPr>
          <p:nvPr>
            <p:ph sz="quarter" idx="11"/>
          </p:nvPr>
        </p:nvSpPr>
        <p:spPr/>
        <p:txBody>
          <a:bodyPr>
            <a:normAutofit fontScale="25000" lnSpcReduction="20000"/>
          </a:bodyPr>
          <a:lstStyle/>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indent="0">
              <a:buNone/>
            </a:pPr>
            <a:endParaRPr lang="en-US"/>
          </a:p>
        </p:txBody>
      </p:sp>
      <p:sp>
        <p:nvSpPr>
          <p:cNvPr id="5" name="Slide Number Placeholder 4">
            <a:extLst>
              <a:ext uri="{FF2B5EF4-FFF2-40B4-BE49-F238E27FC236}">
                <a16:creationId xmlns:a16="http://schemas.microsoft.com/office/drawing/2014/main" id="{9C426513-D44B-5EF0-47B9-65465BA75B43}"/>
              </a:ext>
            </a:extLst>
          </p:cNvPr>
          <p:cNvSpPr>
            <a:spLocks noGrp="1"/>
          </p:cNvSpPr>
          <p:nvPr>
            <p:ph type="sldNum" sz="quarter" idx="4"/>
          </p:nvPr>
        </p:nvSpPr>
        <p:spPr/>
        <p:txBody>
          <a:bodyPr/>
          <a:lstStyle/>
          <a:p>
            <a:fld id="{6F1FABC0-072B-4F22-8F9B-95A9D10B0206}" type="slidenum">
              <a:rPr lang="en-US" dirty="0" smtClean="0"/>
              <a:pPr/>
              <a:t>54</a:t>
            </a:fld>
            <a:endParaRPr lang="en-US"/>
          </a:p>
        </p:txBody>
      </p:sp>
      <p:sp>
        <p:nvSpPr>
          <p:cNvPr id="4" name="Footer Placeholder 3">
            <a:extLst>
              <a:ext uri="{FF2B5EF4-FFF2-40B4-BE49-F238E27FC236}">
                <a16:creationId xmlns:a16="http://schemas.microsoft.com/office/drawing/2014/main" id="{E9635DD8-0FB8-8578-EAC4-E3EF0FA363FA}"/>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15667113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BEDBD4-2645-455F-8B79-B6808147BA34}"/>
              </a:ext>
            </a:extLst>
          </p:cNvPr>
          <p:cNvSpPr>
            <a:spLocks noGrp="1"/>
          </p:cNvSpPr>
          <p:nvPr>
            <p:ph type="title"/>
          </p:nvPr>
        </p:nvSpPr>
        <p:spPr/>
        <p:txBody>
          <a:bodyPr/>
          <a:lstStyle/>
          <a:p>
            <a:r>
              <a:rPr lang="en-US"/>
              <a:t>Questions (be sure to design your own)</a:t>
            </a:r>
          </a:p>
        </p:txBody>
      </p:sp>
      <p:sp>
        <p:nvSpPr>
          <p:cNvPr id="2" name="Content Placeholder 1">
            <a:extLst>
              <a:ext uri="{FF2B5EF4-FFF2-40B4-BE49-F238E27FC236}">
                <a16:creationId xmlns:a16="http://schemas.microsoft.com/office/drawing/2014/main" id="{2BB5ED92-69AF-4FAC-BFCA-AAAA9A8E7CE8}"/>
              </a:ext>
            </a:extLst>
          </p:cNvPr>
          <p:cNvSpPr>
            <a:spLocks noGrp="1"/>
          </p:cNvSpPr>
          <p:nvPr>
            <p:ph sz="quarter" idx="11"/>
          </p:nvPr>
        </p:nvSpPr>
        <p:spPr/>
        <p:txBody>
          <a:bodyPr/>
          <a:lstStyle/>
          <a:p>
            <a:endParaRPr lang="en-US"/>
          </a:p>
        </p:txBody>
      </p:sp>
      <p:sp>
        <p:nvSpPr>
          <p:cNvPr id="3" name="Slide Number Placeholder 2">
            <a:extLst>
              <a:ext uri="{FF2B5EF4-FFF2-40B4-BE49-F238E27FC236}">
                <a16:creationId xmlns:a16="http://schemas.microsoft.com/office/drawing/2014/main" id="{F394B1A4-A297-7EE5-975A-D0BFC7F0AE2E}"/>
              </a:ext>
            </a:extLst>
          </p:cNvPr>
          <p:cNvSpPr>
            <a:spLocks noGrp="1"/>
          </p:cNvSpPr>
          <p:nvPr>
            <p:ph type="sldNum" sz="quarter" idx="4"/>
          </p:nvPr>
        </p:nvSpPr>
        <p:spPr/>
        <p:txBody>
          <a:bodyPr/>
          <a:lstStyle/>
          <a:p>
            <a:fld id="{6F1FABC0-072B-4F22-8F9B-95A9D10B0206}" type="slidenum">
              <a:rPr lang="en-US" dirty="0" smtClean="0"/>
              <a:pPr/>
              <a:t>55</a:t>
            </a:fld>
            <a:endParaRPr lang="en-US"/>
          </a:p>
        </p:txBody>
      </p:sp>
      <p:sp>
        <p:nvSpPr>
          <p:cNvPr id="4" name="Footer Placeholder 3">
            <a:extLst>
              <a:ext uri="{FF2B5EF4-FFF2-40B4-BE49-F238E27FC236}">
                <a16:creationId xmlns:a16="http://schemas.microsoft.com/office/drawing/2014/main" id="{4F5A1A5B-EAA8-8D46-0CF3-320539101E69}"/>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26472840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A2903D-AAB6-42C0-AC35-1C387C737EE0}"/>
              </a:ext>
            </a:extLst>
          </p:cNvPr>
          <p:cNvSpPr>
            <a:spLocks noGrp="1"/>
          </p:cNvSpPr>
          <p:nvPr>
            <p:ph type="title"/>
          </p:nvPr>
        </p:nvSpPr>
        <p:spPr/>
        <p:txBody>
          <a:bodyPr/>
          <a:lstStyle/>
          <a:p>
            <a:r>
              <a:rPr lang="en-US">
                <a:solidFill>
                  <a:schemeClr val="tx1">
                    <a:lumMod val="75000"/>
                    <a:lumOff val="25000"/>
                  </a:schemeClr>
                </a:solidFill>
                <a:latin typeface="Arial"/>
                <a:cs typeface="Arial"/>
              </a:rPr>
              <a:t>Backup Slides</a:t>
            </a:r>
          </a:p>
        </p:txBody>
      </p:sp>
      <p:sp>
        <p:nvSpPr>
          <p:cNvPr id="5" name="Text Placeholder 4">
            <a:extLst>
              <a:ext uri="{FF2B5EF4-FFF2-40B4-BE49-F238E27FC236}">
                <a16:creationId xmlns:a16="http://schemas.microsoft.com/office/drawing/2014/main" id="{506947E5-EE02-4F08-A256-D355695AE224}"/>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C33A5232-9E9E-9EB0-64F6-56ECCA05E004}"/>
              </a:ext>
            </a:extLst>
          </p:cNvPr>
          <p:cNvSpPr>
            <a:spLocks noGrp="1"/>
          </p:cNvSpPr>
          <p:nvPr>
            <p:ph type="sldNum" sz="quarter" idx="4"/>
          </p:nvPr>
        </p:nvSpPr>
        <p:spPr/>
        <p:txBody>
          <a:bodyPr/>
          <a:lstStyle/>
          <a:p>
            <a:fld id="{6F1FABC0-072B-4F22-8F9B-95A9D10B0206}" type="slidenum">
              <a:rPr lang="en-US" dirty="0" smtClean="0"/>
              <a:pPr/>
              <a:t>56</a:t>
            </a:fld>
            <a:endParaRPr lang="en-US"/>
          </a:p>
        </p:txBody>
      </p:sp>
      <p:sp>
        <p:nvSpPr>
          <p:cNvPr id="3" name="Footer Placeholder 2">
            <a:extLst>
              <a:ext uri="{FF2B5EF4-FFF2-40B4-BE49-F238E27FC236}">
                <a16:creationId xmlns:a16="http://schemas.microsoft.com/office/drawing/2014/main" id="{FB9D1AC2-916F-088A-B5C8-B7B26178992A}"/>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39700849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C7A5E-1F56-438D-F3F5-C045C90DB62D}"/>
              </a:ext>
            </a:extLst>
          </p:cNvPr>
          <p:cNvSpPr>
            <a:spLocks noGrp="1"/>
          </p:cNvSpPr>
          <p:nvPr>
            <p:ph type="title"/>
          </p:nvPr>
        </p:nvSpPr>
        <p:spPr>
          <a:xfrm>
            <a:off x="838200" y="-66825"/>
            <a:ext cx="10515600" cy="1325563"/>
          </a:xfrm>
        </p:spPr>
        <p:txBody>
          <a:bodyPr/>
          <a:lstStyle/>
          <a:p>
            <a:pPr algn="ctr"/>
            <a:r>
              <a:rPr lang="en-US">
                <a:solidFill>
                  <a:srgbClr val="404040"/>
                </a:solidFill>
                <a:latin typeface="Arial"/>
                <a:cs typeface="Arial"/>
              </a:rPr>
              <a:t>Foot Lattice Testing</a:t>
            </a:r>
            <a:endParaRPr lang="en-US">
              <a:solidFill>
                <a:srgbClr val="404040"/>
              </a:solidFill>
            </a:endParaRPr>
          </a:p>
        </p:txBody>
      </p:sp>
      <p:sp>
        <p:nvSpPr>
          <p:cNvPr id="7" name="Rectangle: Rounded Corners 6">
            <a:extLst>
              <a:ext uri="{FF2B5EF4-FFF2-40B4-BE49-F238E27FC236}">
                <a16:creationId xmlns:a16="http://schemas.microsoft.com/office/drawing/2014/main" id="{CAE8FD4B-A05B-5D3A-D201-BDF73A106A44}"/>
              </a:ext>
            </a:extLst>
          </p:cNvPr>
          <p:cNvSpPr/>
          <p:nvPr/>
        </p:nvSpPr>
        <p:spPr>
          <a:xfrm>
            <a:off x="4127367" y="986945"/>
            <a:ext cx="3939397" cy="977661"/>
          </a:xfrm>
          <a:prstGeom prst="roundRect">
            <a:avLst/>
          </a:prstGeom>
          <a:solidFill>
            <a:srgbClr val="00CFB4">
              <a:alpha val="80000"/>
            </a:srgbClr>
          </a:solidFill>
          <a:ln>
            <a:solidFill>
              <a:srgbClr val="00C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spcBef>
                <a:spcPts val="1000"/>
              </a:spcBef>
            </a:pPr>
            <a:r>
              <a:rPr lang="en-US" sz="2800" b="1">
                <a:latin typeface="Arial"/>
                <a:cs typeface="Arial"/>
              </a:rPr>
              <a:t>The Drop Test</a:t>
            </a:r>
            <a:endParaRPr lang="en-US" sz="2800" b="1">
              <a:latin typeface="Arial"/>
              <a:ea typeface="+mn-lt"/>
              <a:cs typeface="Arial"/>
            </a:endParaRPr>
          </a:p>
        </p:txBody>
      </p:sp>
      <p:sp>
        <p:nvSpPr>
          <p:cNvPr id="6" name="Content Placeholder 4">
            <a:extLst>
              <a:ext uri="{FF2B5EF4-FFF2-40B4-BE49-F238E27FC236}">
                <a16:creationId xmlns:a16="http://schemas.microsoft.com/office/drawing/2014/main" id="{B875A6E5-A855-2173-5E9B-B6A025A6EC3A}"/>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Joshua Baldwin</a:t>
            </a:r>
            <a:endParaRPr lang="en-US"/>
          </a:p>
        </p:txBody>
      </p:sp>
      <p:pic>
        <p:nvPicPr>
          <p:cNvPr id="11" name="Online Media 10" title="SD Drop Test">
            <a:hlinkClick r:id="" action="ppaction://media"/>
            <a:extLst>
              <a:ext uri="{FF2B5EF4-FFF2-40B4-BE49-F238E27FC236}">
                <a16:creationId xmlns:a16="http://schemas.microsoft.com/office/drawing/2014/main" id="{9E97CFFF-38D5-6265-7508-9A44210292F5}"/>
              </a:ext>
            </a:extLst>
          </p:cNvPr>
          <p:cNvPicPr>
            <a:picLocks noRot="1" noChangeAspect="1"/>
          </p:cNvPicPr>
          <p:nvPr>
            <a:videoFile r:link="rId1"/>
          </p:nvPr>
        </p:nvPicPr>
        <p:blipFill>
          <a:blip r:embed="rId3"/>
          <a:stretch>
            <a:fillRect/>
          </a:stretch>
        </p:blipFill>
        <p:spPr>
          <a:xfrm>
            <a:off x="2498056" y="2026350"/>
            <a:ext cx="7174916" cy="3811980"/>
          </a:xfrm>
          <a:prstGeom prst="rect">
            <a:avLst/>
          </a:prstGeom>
        </p:spPr>
      </p:pic>
      <p:sp>
        <p:nvSpPr>
          <p:cNvPr id="3" name="Slide Number Placeholder 2">
            <a:extLst>
              <a:ext uri="{FF2B5EF4-FFF2-40B4-BE49-F238E27FC236}">
                <a16:creationId xmlns:a16="http://schemas.microsoft.com/office/drawing/2014/main" id="{F294AE46-B95B-AC8F-9A32-64E546F3149D}"/>
              </a:ext>
            </a:extLst>
          </p:cNvPr>
          <p:cNvSpPr>
            <a:spLocks noGrp="1"/>
          </p:cNvSpPr>
          <p:nvPr>
            <p:ph type="sldNum" sz="quarter" idx="4"/>
          </p:nvPr>
        </p:nvSpPr>
        <p:spPr/>
        <p:txBody>
          <a:bodyPr/>
          <a:lstStyle/>
          <a:p>
            <a:fld id="{6F1FABC0-072B-4F22-8F9B-95A9D10B0206}" type="slidenum">
              <a:rPr lang="en-US" dirty="0" smtClean="0"/>
              <a:pPr/>
              <a:t>57</a:t>
            </a:fld>
            <a:endParaRPr lang="en-US"/>
          </a:p>
        </p:txBody>
      </p:sp>
      <p:sp>
        <p:nvSpPr>
          <p:cNvPr id="4" name="Footer Placeholder 3">
            <a:extLst>
              <a:ext uri="{FF2B5EF4-FFF2-40B4-BE49-F238E27FC236}">
                <a16:creationId xmlns:a16="http://schemas.microsoft.com/office/drawing/2014/main" id="{4886B54D-D3DE-5A7A-BF19-EC888D83435C}"/>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2345056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B943D-DD55-4E03-BD59-EA3357AF11BA}"/>
              </a:ext>
            </a:extLst>
          </p:cNvPr>
          <p:cNvSpPr>
            <a:spLocks noGrp="1"/>
          </p:cNvSpPr>
          <p:nvPr>
            <p:ph type="title"/>
          </p:nvPr>
        </p:nvSpPr>
        <p:spPr/>
        <p:txBody>
          <a:bodyPr/>
          <a:lstStyle/>
          <a:p>
            <a:r>
              <a:rPr lang="en-US">
                <a:solidFill>
                  <a:schemeClr val="tx1">
                    <a:lumMod val="75000"/>
                    <a:lumOff val="25000"/>
                  </a:schemeClr>
                </a:solidFill>
                <a:latin typeface="Arial"/>
                <a:cs typeface="Arial"/>
              </a:rPr>
              <a:t>Functional Decomp Backup</a:t>
            </a:r>
          </a:p>
        </p:txBody>
      </p:sp>
      <p:sp>
        <p:nvSpPr>
          <p:cNvPr id="3" name="Text Placeholder 2">
            <a:extLst>
              <a:ext uri="{FF2B5EF4-FFF2-40B4-BE49-F238E27FC236}">
                <a16:creationId xmlns:a16="http://schemas.microsoft.com/office/drawing/2014/main" id="{555B3B9E-48FD-488C-9459-53AA98169E09}"/>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957C79D8-28FF-53BA-53F9-DDD49453F1AA}"/>
              </a:ext>
            </a:extLst>
          </p:cNvPr>
          <p:cNvSpPr>
            <a:spLocks noGrp="1"/>
          </p:cNvSpPr>
          <p:nvPr>
            <p:ph type="sldNum" sz="quarter" idx="4"/>
          </p:nvPr>
        </p:nvSpPr>
        <p:spPr/>
        <p:txBody>
          <a:bodyPr/>
          <a:lstStyle/>
          <a:p>
            <a:fld id="{6F1FABC0-072B-4F22-8F9B-95A9D10B0206}" type="slidenum">
              <a:rPr lang="en-US" dirty="0" smtClean="0"/>
              <a:pPr/>
              <a:t>58</a:t>
            </a:fld>
            <a:endParaRPr lang="en-US"/>
          </a:p>
        </p:txBody>
      </p:sp>
      <p:sp>
        <p:nvSpPr>
          <p:cNvPr id="4" name="Footer Placeholder 3">
            <a:extLst>
              <a:ext uri="{FF2B5EF4-FFF2-40B4-BE49-F238E27FC236}">
                <a16:creationId xmlns:a16="http://schemas.microsoft.com/office/drawing/2014/main" id="{C24232EE-4CE0-3D97-B075-5D5ABB7C3755}"/>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9127059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Table&#10;&#10;Description automatically generated">
            <a:extLst>
              <a:ext uri="{FF2B5EF4-FFF2-40B4-BE49-F238E27FC236}">
                <a16:creationId xmlns:a16="http://schemas.microsoft.com/office/drawing/2014/main" id="{79A87753-707A-2BC8-2986-12EFF16C3767}"/>
              </a:ext>
            </a:extLst>
          </p:cNvPr>
          <p:cNvPicPr>
            <a:picLocks noGrp="1" noChangeAspect="1"/>
          </p:cNvPicPr>
          <p:nvPr>
            <p:ph sz="quarter" idx="11"/>
          </p:nvPr>
        </p:nvPicPr>
        <p:blipFill>
          <a:blip r:embed="rId2"/>
          <a:stretch>
            <a:fillRect/>
          </a:stretch>
        </p:blipFill>
        <p:spPr>
          <a:xfrm>
            <a:off x="261386" y="348100"/>
            <a:ext cx="5834037" cy="5102854"/>
          </a:xfrm>
        </p:spPr>
      </p:pic>
      <p:pic>
        <p:nvPicPr>
          <p:cNvPr id="5" name="Picture 5" descr="Table&#10;&#10;Description automatically generated">
            <a:extLst>
              <a:ext uri="{FF2B5EF4-FFF2-40B4-BE49-F238E27FC236}">
                <a16:creationId xmlns:a16="http://schemas.microsoft.com/office/drawing/2014/main" id="{FD78DAED-99D8-2D6C-0487-40D1E80EB0B2}"/>
              </a:ext>
            </a:extLst>
          </p:cNvPr>
          <p:cNvPicPr>
            <a:picLocks noChangeAspect="1"/>
          </p:cNvPicPr>
          <p:nvPr/>
        </p:nvPicPr>
        <p:blipFill>
          <a:blip r:embed="rId3"/>
          <a:stretch>
            <a:fillRect/>
          </a:stretch>
        </p:blipFill>
        <p:spPr>
          <a:xfrm>
            <a:off x="6201266" y="621230"/>
            <a:ext cx="5574395" cy="4822116"/>
          </a:xfrm>
          <a:prstGeom prst="rect">
            <a:avLst/>
          </a:prstGeom>
        </p:spPr>
      </p:pic>
      <p:sp>
        <p:nvSpPr>
          <p:cNvPr id="2" name="Slide Number Placeholder 1">
            <a:extLst>
              <a:ext uri="{FF2B5EF4-FFF2-40B4-BE49-F238E27FC236}">
                <a16:creationId xmlns:a16="http://schemas.microsoft.com/office/drawing/2014/main" id="{284BF745-BD13-3F9C-DC18-0A1E3E4569EF}"/>
              </a:ext>
            </a:extLst>
          </p:cNvPr>
          <p:cNvSpPr>
            <a:spLocks noGrp="1"/>
          </p:cNvSpPr>
          <p:nvPr>
            <p:ph type="sldNum" sz="quarter" idx="4"/>
          </p:nvPr>
        </p:nvSpPr>
        <p:spPr/>
        <p:txBody>
          <a:bodyPr/>
          <a:lstStyle/>
          <a:p>
            <a:fld id="{6F1FABC0-072B-4F22-8F9B-95A9D10B0206}" type="slidenum">
              <a:rPr lang="en-US" dirty="0" smtClean="0"/>
              <a:pPr/>
              <a:t>59</a:t>
            </a:fld>
            <a:endParaRPr lang="en-US"/>
          </a:p>
        </p:txBody>
      </p:sp>
      <p:sp>
        <p:nvSpPr>
          <p:cNvPr id="4" name="Footer Placeholder 3">
            <a:extLst>
              <a:ext uri="{FF2B5EF4-FFF2-40B4-BE49-F238E27FC236}">
                <a16:creationId xmlns:a16="http://schemas.microsoft.com/office/drawing/2014/main" id="{DEF04618-44B1-F902-F32C-CED59634F4FF}"/>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4054327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a:extLst>
              <a:ext uri="{FF2B5EF4-FFF2-40B4-BE49-F238E27FC236}">
                <a16:creationId xmlns:a16="http://schemas.microsoft.com/office/drawing/2014/main" id="{89EEB2F5-5F1A-E7E6-2495-A7A404BFCEA8}"/>
              </a:ext>
            </a:extLst>
          </p:cNvPr>
          <p:cNvPicPr>
            <a:picLocks noChangeAspect="1"/>
          </p:cNvPicPr>
          <p:nvPr/>
        </p:nvPicPr>
        <p:blipFill>
          <a:blip r:embed="rId2"/>
          <a:stretch>
            <a:fillRect/>
          </a:stretch>
        </p:blipFill>
        <p:spPr>
          <a:xfrm>
            <a:off x="-4455" y="2723536"/>
            <a:ext cx="12200909" cy="771832"/>
          </a:xfrm>
          <a:prstGeom prst="rect">
            <a:avLst/>
          </a:prstGeom>
        </p:spPr>
      </p:pic>
      <p:sp>
        <p:nvSpPr>
          <p:cNvPr id="6" name="Rectangle: Rounded Corners 5">
            <a:extLst>
              <a:ext uri="{FF2B5EF4-FFF2-40B4-BE49-F238E27FC236}">
                <a16:creationId xmlns:a16="http://schemas.microsoft.com/office/drawing/2014/main" id="{79C9F6EA-E6B2-8CCF-3326-96D3135187CC}"/>
              </a:ext>
            </a:extLst>
          </p:cNvPr>
          <p:cNvSpPr/>
          <p:nvPr/>
        </p:nvSpPr>
        <p:spPr>
          <a:xfrm>
            <a:off x="1672209" y="2130062"/>
            <a:ext cx="8851521" cy="1952994"/>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chemeClr val="bg1"/>
                </a:solidFill>
                <a:latin typeface="Arial"/>
                <a:cs typeface="Arial"/>
              </a:rPr>
              <a:t>Design a novel form of movement that can successfully traverse the lunar surface </a:t>
            </a:r>
            <a:r>
              <a:rPr lang="en-US" sz="2400" b="1">
                <a:solidFill>
                  <a:schemeClr val="bg1"/>
                </a:solidFill>
                <a:latin typeface="Arial"/>
                <a:cs typeface="Arial"/>
              </a:rPr>
              <a:t> </a:t>
            </a:r>
            <a:endParaRPr lang="en-US" sz="2400" b="1">
              <a:solidFill>
                <a:schemeClr val="bg1"/>
              </a:solidFill>
              <a:latin typeface="Arial"/>
              <a:ea typeface="+mn-lt"/>
              <a:cs typeface="+mn-lt"/>
            </a:endParaRPr>
          </a:p>
        </p:txBody>
      </p:sp>
      <p:sp>
        <p:nvSpPr>
          <p:cNvPr id="2" name="Title 1">
            <a:extLst>
              <a:ext uri="{FF2B5EF4-FFF2-40B4-BE49-F238E27FC236}">
                <a16:creationId xmlns:a16="http://schemas.microsoft.com/office/drawing/2014/main" id="{C4389912-51C3-4E24-A5FC-A826AC644D5D}"/>
              </a:ext>
            </a:extLst>
          </p:cNvPr>
          <p:cNvSpPr>
            <a:spLocks noGrp="1"/>
          </p:cNvSpPr>
          <p:nvPr>
            <p:ph type="title"/>
          </p:nvPr>
        </p:nvSpPr>
        <p:spPr>
          <a:xfrm>
            <a:off x="673699" y="316016"/>
            <a:ext cx="10515600" cy="866919"/>
          </a:xfrm>
        </p:spPr>
        <p:txBody>
          <a:bodyPr>
            <a:normAutofit fontScale="90000"/>
          </a:bodyPr>
          <a:lstStyle/>
          <a:p>
            <a:pPr algn="ctr"/>
            <a:r>
              <a:rPr lang="en-US">
                <a:solidFill>
                  <a:schemeClr val="tx1">
                    <a:lumMod val="75000"/>
                    <a:lumOff val="25000"/>
                  </a:schemeClr>
                </a:solidFill>
                <a:latin typeface="Arial"/>
                <a:cs typeface="Arial"/>
              </a:rPr>
              <a:t>Objective</a:t>
            </a:r>
            <a:endParaRPr lang="en-US" b="0">
              <a:solidFill>
                <a:schemeClr val="tx1">
                  <a:lumMod val="75000"/>
                  <a:lumOff val="25000"/>
                </a:schemeClr>
              </a:solidFill>
              <a:latin typeface="Arial"/>
              <a:cs typeface="Arial"/>
            </a:endParaRPr>
          </a:p>
        </p:txBody>
      </p:sp>
      <p:sp>
        <p:nvSpPr>
          <p:cNvPr id="7" name="TextBox 6">
            <a:extLst>
              <a:ext uri="{FF2B5EF4-FFF2-40B4-BE49-F238E27FC236}">
                <a16:creationId xmlns:a16="http://schemas.microsoft.com/office/drawing/2014/main" id="{B9B9C39F-BFDE-C572-E77E-F8D7C37F0D77}"/>
              </a:ext>
            </a:extLst>
          </p:cNvPr>
          <p:cNvSpPr txBox="1"/>
          <p:nvPr/>
        </p:nvSpPr>
        <p:spPr>
          <a:xfrm>
            <a:off x="10538906" y="5581481"/>
            <a:ext cx="14351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4" name="Slide Number Placeholder 3">
            <a:extLst>
              <a:ext uri="{FF2B5EF4-FFF2-40B4-BE49-F238E27FC236}">
                <a16:creationId xmlns:a16="http://schemas.microsoft.com/office/drawing/2014/main" id="{3940AAC4-378D-52A2-9F67-8594CAD88CDD}"/>
              </a:ext>
            </a:extLst>
          </p:cNvPr>
          <p:cNvSpPr>
            <a:spLocks noGrp="1"/>
          </p:cNvSpPr>
          <p:nvPr>
            <p:ph type="sldNum" sz="quarter" idx="4"/>
          </p:nvPr>
        </p:nvSpPr>
        <p:spPr/>
        <p:txBody>
          <a:bodyPr/>
          <a:lstStyle/>
          <a:p>
            <a:fld id="{6F1FABC0-072B-4F22-8F9B-95A9D10B0206}" type="slidenum">
              <a:rPr lang="en-US" smtClean="0"/>
              <a:pPr/>
              <a:t>6</a:t>
            </a:fld>
            <a:endParaRPr lang="en-US"/>
          </a:p>
        </p:txBody>
      </p:sp>
      <p:sp>
        <p:nvSpPr>
          <p:cNvPr id="9" name="Content Placeholder 10">
            <a:extLst>
              <a:ext uri="{FF2B5EF4-FFF2-40B4-BE49-F238E27FC236}">
                <a16:creationId xmlns:a16="http://schemas.microsoft.com/office/drawing/2014/main" id="{1A046A1B-539B-4F9A-A24C-77277702F8A4}"/>
              </a:ext>
            </a:extLst>
          </p:cNvPr>
          <p:cNvSpPr txBox="1">
            <a:spLocks/>
          </p:cNvSpPr>
          <p:nvPr/>
        </p:nvSpPr>
        <p:spPr>
          <a:xfrm>
            <a:off x="5188042" y="622401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atin typeface="Arial"/>
                <a:cs typeface="Arial"/>
              </a:rPr>
              <a:t>Enrique Chocron</a:t>
            </a:r>
            <a:endParaRPr lang="en-US"/>
          </a:p>
        </p:txBody>
      </p:sp>
      <p:pic>
        <p:nvPicPr>
          <p:cNvPr id="11" name="Graphic 11" descr="Target with solid fill">
            <a:extLst>
              <a:ext uri="{FF2B5EF4-FFF2-40B4-BE49-F238E27FC236}">
                <a16:creationId xmlns:a16="http://schemas.microsoft.com/office/drawing/2014/main" id="{3F1AECD3-22C3-24A7-ABE8-20C3CA08B8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4058" y="1718187"/>
            <a:ext cx="914400" cy="914400"/>
          </a:xfrm>
          <a:prstGeom prst="rect">
            <a:avLst/>
          </a:prstGeom>
        </p:spPr>
      </p:pic>
    </p:spTree>
    <p:extLst>
      <p:ext uri="{BB962C8B-B14F-4D97-AF65-F5344CB8AC3E}">
        <p14:creationId xmlns:p14="http://schemas.microsoft.com/office/powerpoint/2010/main" val="18056407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6844AA-3A36-46C4-8CA3-834EFE73B8FF}"/>
              </a:ext>
            </a:extLst>
          </p:cNvPr>
          <p:cNvSpPr>
            <a:spLocks noGrp="1"/>
          </p:cNvSpPr>
          <p:nvPr>
            <p:ph sz="quarter" idx="11"/>
          </p:nvPr>
        </p:nvSpPr>
        <p:spPr/>
        <p:txBody>
          <a:bodyPr/>
          <a:lstStyle/>
          <a:p>
            <a:endParaRPr lang="en-US"/>
          </a:p>
        </p:txBody>
      </p:sp>
      <p:sp>
        <p:nvSpPr>
          <p:cNvPr id="3" name="TextBox 2">
            <a:extLst>
              <a:ext uri="{FF2B5EF4-FFF2-40B4-BE49-F238E27FC236}">
                <a16:creationId xmlns:a16="http://schemas.microsoft.com/office/drawing/2014/main" id="{47F7EA08-4134-C03C-FC9E-729B14B0C442}"/>
              </a:ext>
            </a:extLst>
          </p:cNvPr>
          <p:cNvSpPr txBox="1"/>
          <p:nvPr/>
        </p:nvSpPr>
        <p:spPr>
          <a:xfrm>
            <a:off x="942813" y="2841355"/>
            <a:ext cx="926023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rgbClr val="404040"/>
                </a:solidFill>
                <a:latin typeface="Arial"/>
              </a:rPr>
              <a:t>Target and Metrics Backup</a:t>
            </a:r>
            <a:endParaRPr lang="en-US" sz="6000">
              <a:latin typeface="Arial"/>
              <a:cs typeface="Arial"/>
            </a:endParaRPr>
          </a:p>
        </p:txBody>
      </p:sp>
      <p:sp>
        <p:nvSpPr>
          <p:cNvPr id="5" name="Slide Number Placeholder 4">
            <a:extLst>
              <a:ext uri="{FF2B5EF4-FFF2-40B4-BE49-F238E27FC236}">
                <a16:creationId xmlns:a16="http://schemas.microsoft.com/office/drawing/2014/main" id="{DD17DDC4-EC9D-10E5-3C21-3DF2A397EDAA}"/>
              </a:ext>
            </a:extLst>
          </p:cNvPr>
          <p:cNvSpPr>
            <a:spLocks noGrp="1"/>
          </p:cNvSpPr>
          <p:nvPr>
            <p:ph type="sldNum" sz="quarter" idx="4"/>
          </p:nvPr>
        </p:nvSpPr>
        <p:spPr/>
        <p:txBody>
          <a:bodyPr/>
          <a:lstStyle/>
          <a:p>
            <a:fld id="{6F1FABC0-072B-4F22-8F9B-95A9D10B0206}" type="slidenum">
              <a:rPr lang="en-US" dirty="0" smtClean="0"/>
              <a:pPr/>
              <a:t>60</a:t>
            </a:fld>
            <a:endParaRPr lang="en-US"/>
          </a:p>
        </p:txBody>
      </p:sp>
      <p:sp>
        <p:nvSpPr>
          <p:cNvPr id="4" name="Footer Placeholder 3">
            <a:extLst>
              <a:ext uri="{FF2B5EF4-FFF2-40B4-BE49-F238E27FC236}">
                <a16:creationId xmlns:a16="http://schemas.microsoft.com/office/drawing/2014/main" id="{E868D2F0-7669-2646-53DF-07B67246DCAD}"/>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26648664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able&#10;&#10;Description automatically generated">
            <a:extLst>
              <a:ext uri="{FF2B5EF4-FFF2-40B4-BE49-F238E27FC236}">
                <a16:creationId xmlns:a16="http://schemas.microsoft.com/office/drawing/2014/main" id="{39352640-0D3F-4631-63A9-FF1065EAA21E}"/>
              </a:ext>
            </a:extLst>
          </p:cNvPr>
          <p:cNvPicPr>
            <a:picLocks noGrp="1" noChangeAspect="1"/>
          </p:cNvPicPr>
          <p:nvPr>
            <p:ph sz="quarter" idx="11"/>
          </p:nvPr>
        </p:nvPicPr>
        <p:blipFill>
          <a:blip r:embed="rId2"/>
          <a:stretch>
            <a:fillRect/>
          </a:stretch>
        </p:blipFill>
        <p:spPr>
          <a:xfrm>
            <a:off x="3051822" y="212548"/>
            <a:ext cx="5280958" cy="5725958"/>
          </a:xfrm>
        </p:spPr>
      </p:pic>
      <p:sp>
        <p:nvSpPr>
          <p:cNvPr id="3" name="Slide Number Placeholder 2">
            <a:extLst>
              <a:ext uri="{FF2B5EF4-FFF2-40B4-BE49-F238E27FC236}">
                <a16:creationId xmlns:a16="http://schemas.microsoft.com/office/drawing/2014/main" id="{41A366C7-3C47-D498-3296-AF999F8A5926}"/>
              </a:ext>
            </a:extLst>
          </p:cNvPr>
          <p:cNvSpPr>
            <a:spLocks noGrp="1"/>
          </p:cNvSpPr>
          <p:nvPr>
            <p:ph type="sldNum" sz="quarter" idx="4"/>
          </p:nvPr>
        </p:nvSpPr>
        <p:spPr/>
        <p:txBody>
          <a:bodyPr/>
          <a:lstStyle/>
          <a:p>
            <a:fld id="{6F1FABC0-072B-4F22-8F9B-95A9D10B0206}" type="slidenum">
              <a:rPr lang="en-US" dirty="0" smtClean="0"/>
              <a:pPr/>
              <a:t>61</a:t>
            </a:fld>
            <a:endParaRPr lang="en-US"/>
          </a:p>
        </p:txBody>
      </p:sp>
      <p:sp>
        <p:nvSpPr>
          <p:cNvPr id="2" name="Footer Placeholder 1">
            <a:extLst>
              <a:ext uri="{FF2B5EF4-FFF2-40B4-BE49-F238E27FC236}">
                <a16:creationId xmlns:a16="http://schemas.microsoft.com/office/drawing/2014/main" id="{C4D62227-D3D2-32D2-C71D-3E2DB2E3B68F}"/>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34024709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able&#10;&#10;Description automatically generated">
            <a:extLst>
              <a:ext uri="{FF2B5EF4-FFF2-40B4-BE49-F238E27FC236}">
                <a16:creationId xmlns:a16="http://schemas.microsoft.com/office/drawing/2014/main" id="{420404AB-B196-CCF6-8D5B-9FD1E792A713}"/>
              </a:ext>
            </a:extLst>
          </p:cNvPr>
          <p:cNvPicPr>
            <a:picLocks noGrp="1" noChangeAspect="1"/>
          </p:cNvPicPr>
          <p:nvPr>
            <p:ph sz="quarter" idx="11"/>
          </p:nvPr>
        </p:nvPicPr>
        <p:blipFill>
          <a:blip r:embed="rId2"/>
          <a:stretch>
            <a:fillRect/>
          </a:stretch>
        </p:blipFill>
        <p:spPr>
          <a:xfrm>
            <a:off x="2364627" y="172016"/>
            <a:ext cx="6785051" cy="5628682"/>
          </a:xfrm>
        </p:spPr>
      </p:pic>
      <p:sp>
        <p:nvSpPr>
          <p:cNvPr id="3" name="Slide Number Placeholder 2">
            <a:extLst>
              <a:ext uri="{FF2B5EF4-FFF2-40B4-BE49-F238E27FC236}">
                <a16:creationId xmlns:a16="http://schemas.microsoft.com/office/drawing/2014/main" id="{88264CEC-085F-62F7-0016-0C59820DE002}"/>
              </a:ext>
            </a:extLst>
          </p:cNvPr>
          <p:cNvSpPr>
            <a:spLocks noGrp="1"/>
          </p:cNvSpPr>
          <p:nvPr>
            <p:ph type="sldNum" sz="quarter" idx="4"/>
          </p:nvPr>
        </p:nvSpPr>
        <p:spPr/>
        <p:txBody>
          <a:bodyPr/>
          <a:lstStyle/>
          <a:p>
            <a:fld id="{6F1FABC0-072B-4F22-8F9B-95A9D10B0206}" type="slidenum">
              <a:rPr lang="en-US" dirty="0" smtClean="0"/>
              <a:pPr/>
              <a:t>62</a:t>
            </a:fld>
            <a:endParaRPr lang="en-US"/>
          </a:p>
        </p:txBody>
      </p:sp>
      <p:sp>
        <p:nvSpPr>
          <p:cNvPr id="2" name="Footer Placeholder 1">
            <a:extLst>
              <a:ext uri="{FF2B5EF4-FFF2-40B4-BE49-F238E27FC236}">
                <a16:creationId xmlns:a16="http://schemas.microsoft.com/office/drawing/2014/main" id="{2C967B3F-8DB4-63AD-F376-C2FD4DD4F283}"/>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15470307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B943D-DD55-4E03-BD59-EA3357AF11BA}"/>
              </a:ext>
            </a:extLst>
          </p:cNvPr>
          <p:cNvSpPr>
            <a:spLocks noGrp="1"/>
          </p:cNvSpPr>
          <p:nvPr>
            <p:ph type="title"/>
          </p:nvPr>
        </p:nvSpPr>
        <p:spPr/>
        <p:txBody>
          <a:bodyPr/>
          <a:lstStyle/>
          <a:p>
            <a:r>
              <a:rPr lang="en-US">
                <a:solidFill>
                  <a:schemeClr val="tx1">
                    <a:lumMod val="75000"/>
                    <a:lumOff val="25000"/>
                  </a:schemeClr>
                </a:solidFill>
                <a:latin typeface="Arial"/>
                <a:cs typeface="Arial"/>
              </a:rPr>
              <a:t>Concept Selection Backup</a:t>
            </a:r>
          </a:p>
        </p:txBody>
      </p:sp>
      <p:sp>
        <p:nvSpPr>
          <p:cNvPr id="3" name="Text Placeholder 2">
            <a:extLst>
              <a:ext uri="{FF2B5EF4-FFF2-40B4-BE49-F238E27FC236}">
                <a16:creationId xmlns:a16="http://schemas.microsoft.com/office/drawing/2014/main" id="{555B3B9E-48FD-488C-9459-53AA98169E09}"/>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F1B699D2-EFF8-8408-1D57-F1ABDB935960}"/>
              </a:ext>
            </a:extLst>
          </p:cNvPr>
          <p:cNvSpPr>
            <a:spLocks noGrp="1"/>
          </p:cNvSpPr>
          <p:nvPr>
            <p:ph type="sldNum" sz="quarter" idx="4"/>
          </p:nvPr>
        </p:nvSpPr>
        <p:spPr/>
        <p:txBody>
          <a:bodyPr/>
          <a:lstStyle/>
          <a:p>
            <a:fld id="{6F1FABC0-072B-4F22-8F9B-95A9D10B0206}" type="slidenum">
              <a:rPr lang="en-US" dirty="0" smtClean="0"/>
              <a:pPr/>
              <a:t>63</a:t>
            </a:fld>
            <a:endParaRPr lang="en-US"/>
          </a:p>
        </p:txBody>
      </p:sp>
      <p:sp>
        <p:nvSpPr>
          <p:cNvPr id="4" name="Footer Placeholder 3">
            <a:extLst>
              <a:ext uri="{FF2B5EF4-FFF2-40B4-BE49-F238E27FC236}">
                <a16:creationId xmlns:a16="http://schemas.microsoft.com/office/drawing/2014/main" id="{6E87986B-803B-7C00-9CCD-65FB5042C17C}"/>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28677076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43066-B5FE-B935-8C4F-E27AFECCA47A}"/>
              </a:ext>
            </a:extLst>
          </p:cNvPr>
          <p:cNvSpPr>
            <a:spLocks noGrp="1"/>
          </p:cNvSpPr>
          <p:nvPr>
            <p:ph type="title"/>
          </p:nvPr>
        </p:nvSpPr>
        <p:spPr/>
        <p:txBody>
          <a:bodyPr/>
          <a:lstStyle/>
          <a:p>
            <a:br>
              <a:rPr lang="en-US"/>
            </a:br>
            <a:endParaRPr lang="en-US"/>
          </a:p>
        </p:txBody>
      </p:sp>
      <p:sp>
        <p:nvSpPr>
          <p:cNvPr id="3" name="Text Placeholder 2">
            <a:extLst>
              <a:ext uri="{FF2B5EF4-FFF2-40B4-BE49-F238E27FC236}">
                <a16:creationId xmlns:a16="http://schemas.microsoft.com/office/drawing/2014/main" id="{D36F070F-6D98-B5C6-5434-2907937B6F95}"/>
              </a:ext>
            </a:extLst>
          </p:cNvPr>
          <p:cNvSpPr>
            <a:spLocks noGrp="1"/>
          </p:cNvSpPr>
          <p:nvPr>
            <p:ph type="body" idx="1"/>
          </p:nvPr>
        </p:nvSpPr>
        <p:spPr>
          <a:xfrm>
            <a:off x="354178" y="211982"/>
            <a:ext cx="10515600" cy="1500187"/>
          </a:xfrm>
        </p:spPr>
        <p:txBody>
          <a:bodyPr vert="horz" lIns="91440" tIns="45720" rIns="91440" bIns="45720" rtlCol="0" anchor="t">
            <a:normAutofit/>
          </a:bodyPr>
          <a:lstStyle/>
          <a:p>
            <a:r>
              <a:rPr lang="en-US" sz="4000">
                <a:solidFill>
                  <a:schemeClr val="tx1">
                    <a:lumMod val="75000"/>
                    <a:lumOff val="25000"/>
                  </a:schemeClr>
                </a:solidFill>
                <a:latin typeface="Arial"/>
                <a:cs typeface="Arial"/>
              </a:rPr>
              <a:t>House of Quality</a:t>
            </a:r>
            <a:endParaRPr lang="en-US" sz="4000">
              <a:solidFill>
                <a:schemeClr val="tx1">
                  <a:lumMod val="75000"/>
                  <a:lumOff val="25000"/>
                </a:schemeClr>
              </a:solidFill>
            </a:endParaRPr>
          </a:p>
        </p:txBody>
      </p:sp>
      <p:pic>
        <p:nvPicPr>
          <p:cNvPr id="5" name="Picture 5" descr="Table&#10;&#10;Description automatically generated">
            <a:extLst>
              <a:ext uri="{FF2B5EF4-FFF2-40B4-BE49-F238E27FC236}">
                <a16:creationId xmlns:a16="http://schemas.microsoft.com/office/drawing/2014/main" id="{8E3EAC99-D3D5-8EB2-E1D0-6D4244E200B8}"/>
              </a:ext>
            </a:extLst>
          </p:cNvPr>
          <p:cNvPicPr>
            <a:picLocks noChangeAspect="1"/>
          </p:cNvPicPr>
          <p:nvPr/>
        </p:nvPicPr>
        <p:blipFill>
          <a:blip r:embed="rId2"/>
          <a:stretch>
            <a:fillRect/>
          </a:stretch>
        </p:blipFill>
        <p:spPr>
          <a:xfrm>
            <a:off x="2040341" y="1236260"/>
            <a:ext cx="8645493" cy="4229402"/>
          </a:xfrm>
          <a:prstGeom prst="rect">
            <a:avLst/>
          </a:prstGeom>
        </p:spPr>
      </p:pic>
      <p:sp>
        <p:nvSpPr>
          <p:cNvPr id="6" name="Slide Number Placeholder 5">
            <a:extLst>
              <a:ext uri="{FF2B5EF4-FFF2-40B4-BE49-F238E27FC236}">
                <a16:creationId xmlns:a16="http://schemas.microsoft.com/office/drawing/2014/main" id="{DE0129BE-04C5-0F23-7AD6-B292B6385084}"/>
              </a:ext>
            </a:extLst>
          </p:cNvPr>
          <p:cNvSpPr>
            <a:spLocks noGrp="1"/>
          </p:cNvSpPr>
          <p:nvPr>
            <p:ph type="sldNum" sz="quarter" idx="4"/>
          </p:nvPr>
        </p:nvSpPr>
        <p:spPr/>
        <p:txBody>
          <a:bodyPr/>
          <a:lstStyle/>
          <a:p>
            <a:fld id="{6F1FABC0-072B-4F22-8F9B-95A9D10B0206}" type="slidenum">
              <a:rPr lang="en-US" dirty="0" smtClean="0"/>
              <a:pPr/>
              <a:t>64</a:t>
            </a:fld>
            <a:endParaRPr lang="en-US"/>
          </a:p>
        </p:txBody>
      </p:sp>
      <p:sp>
        <p:nvSpPr>
          <p:cNvPr id="4" name="Footer Placeholder 3">
            <a:extLst>
              <a:ext uri="{FF2B5EF4-FFF2-40B4-BE49-F238E27FC236}">
                <a16:creationId xmlns:a16="http://schemas.microsoft.com/office/drawing/2014/main" id="{64111D7E-EA70-3DDE-888E-B548E8F87AE6}"/>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27550603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BDBD0DC-4BEF-74D6-1753-F44AA3737452}"/>
              </a:ext>
            </a:extLst>
          </p:cNvPr>
          <p:cNvSpPr>
            <a:spLocks noGrp="1"/>
          </p:cNvSpPr>
          <p:nvPr>
            <p:ph type="title"/>
          </p:nvPr>
        </p:nvSpPr>
        <p:spPr>
          <a:xfrm>
            <a:off x="838200" y="365125"/>
            <a:ext cx="10515600" cy="1325563"/>
          </a:xfrm>
        </p:spPr>
        <p:txBody>
          <a:bodyPr/>
          <a:lstStyle/>
          <a:p>
            <a:r>
              <a:rPr lang="en-US">
                <a:solidFill>
                  <a:schemeClr val="tx1">
                    <a:lumMod val="75000"/>
                    <a:lumOff val="25000"/>
                  </a:schemeClr>
                </a:solidFill>
                <a:latin typeface="Arial"/>
                <a:cs typeface="Arial"/>
              </a:rPr>
              <a:t>Pugh Chart</a:t>
            </a:r>
            <a:endParaRPr lang="en-US">
              <a:solidFill>
                <a:schemeClr val="tx1">
                  <a:lumMod val="75000"/>
                  <a:lumOff val="25000"/>
                </a:schemeClr>
              </a:solidFill>
            </a:endParaRPr>
          </a:p>
        </p:txBody>
      </p:sp>
      <p:pic>
        <p:nvPicPr>
          <p:cNvPr id="5" name="Picture 5" descr="Table&#10;&#10;Description automatically generated">
            <a:extLst>
              <a:ext uri="{FF2B5EF4-FFF2-40B4-BE49-F238E27FC236}">
                <a16:creationId xmlns:a16="http://schemas.microsoft.com/office/drawing/2014/main" id="{226AD35E-9625-6E82-5425-550984653ED7}"/>
              </a:ext>
            </a:extLst>
          </p:cNvPr>
          <p:cNvPicPr>
            <a:picLocks noChangeAspect="1"/>
          </p:cNvPicPr>
          <p:nvPr/>
        </p:nvPicPr>
        <p:blipFill>
          <a:blip r:embed="rId2"/>
          <a:stretch>
            <a:fillRect/>
          </a:stretch>
        </p:blipFill>
        <p:spPr>
          <a:xfrm>
            <a:off x="440988" y="1946357"/>
            <a:ext cx="11310025" cy="3223922"/>
          </a:xfrm>
          <a:prstGeom prst="rect">
            <a:avLst/>
          </a:prstGeom>
          <a:noFill/>
        </p:spPr>
      </p:pic>
      <p:sp>
        <p:nvSpPr>
          <p:cNvPr id="12" name="Content Placeholder 4">
            <a:extLst>
              <a:ext uri="{FF2B5EF4-FFF2-40B4-BE49-F238E27FC236}">
                <a16:creationId xmlns:a16="http://schemas.microsoft.com/office/drawing/2014/main" id="{1D04F48C-DEF3-72B8-84B4-14311EFBEE19}"/>
              </a:ext>
            </a:extLst>
          </p:cNvPr>
          <p:cNvSpPr>
            <a:spLocks noGrp="1"/>
          </p:cNvSpPr>
          <p:nvPr>
            <p:ph sz="quarter" idx="11"/>
          </p:nvPr>
        </p:nvSpPr>
        <p:spPr>
          <a:xfrm>
            <a:off x="10363200" y="5611399"/>
            <a:ext cx="1828800" cy="310896"/>
          </a:xfrm>
        </p:spPr>
        <p:txBody>
          <a:bodyPr/>
          <a:lstStyle/>
          <a:p>
            <a:endParaRPr lang="en-US"/>
          </a:p>
        </p:txBody>
      </p:sp>
      <p:sp>
        <p:nvSpPr>
          <p:cNvPr id="2" name="Slide Number Placeholder 1">
            <a:extLst>
              <a:ext uri="{FF2B5EF4-FFF2-40B4-BE49-F238E27FC236}">
                <a16:creationId xmlns:a16="http://schemas.microsoft.com/office/drawing/2014/main" id="{6DBA3E9C-55E0-6292-FF28-559E94936138}"/>
              </a:ext>
            </a:extLst>
          </p:cNvPr>
          <p:cNvSpPr>
            <a:spLocks noGrp="1"/>
          </p:cNvSpPr>
          <p:nvPr>
            <p:ph type="sldNum" sz="quarter" idx="4"/>
          </p:nvPr>
        </p:nvSpPr>
        <p:spPr/>
        <p:txBody>
          <a:bodyPr/>
          <a:lstStyle/>
          <a:p>
            <a:fld id="{6F1FABC0-072B-4F22-8F9B-95A9D10B0206}" type="slidenum">
              <a:rPr lang="en-US" dirty="0" smtClean="0"/>
              <a:pPr/>
              <a:t>65</a:t>
            </a:fld>
            <a:endParaRPr lang="en-US"/>
          </a:p>
        </p:txBody>
      </p:sp>
      <p:sp>
        <p:nvSpPr>
          <p:cNvPr id="3" name="Footer Placeholder 2">
            <a:extLst>
              <a:ext uri="{FF2B5EF4-FFF2-40B4-BE49-F238E27FC236}">
                <a16:creationId xmlns:a16="http://schemas.microsoft.com/office/drawing/2014/main" id="{967C070E-D0A5-F4AD-61C2-5E2EB6FA2901}"/>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37797938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E91BC9F-8FA0-FE9A-FC45-060FA7E03507}"/>
              </a:ext>
            </a:extLst>
          </p:cNvPr>
          <p:cNvSpPr>
            <a:spLocks noGrp="1"/>
          </p:cNvSpPr>
          <p:nvPr>
            <p:ph type="title"/>
          </p:nvPr>
        </p:nvSpPr>
        <p:spPr>
          <a:xfrm>
            <a:off x="838200" y="365125"/>
            <a:ext cx="10515600" cy="1325563"/>
          </a:xfrm>
        </p:spPr>
        <p:txBody>
          <a:bodyPr/>
          <a:lstStyle/>
          <a:p>
            <a:r>
              <a:rPr lang="en-US">
                <a:solidFill>
                  <a:schemeClr val="tx1">
                    <a:lumMod val="75000"/>
                    <a:lumOff val="25000"/>
                  </a:schemeClr>
                </a:solidFill>
                <a:latin typeface="Arial"/>
                <a:cs typeface="Arial"/>
              </a:rPr>
              <a:t>Pugh Chart</a:t>
            </a:r>
            <a:endParaRPr lang="en-US">
              <a:solidFill>
                <a:schemeClr val="tx1">
                  <a:lumMod val="75000"/>
                  <a:lumOff val="25000"/>
                </a:schemeClr>
              </a:solidFill>
            </a:endParaRPr>
          </a:p>
        </p:txBody>
      </p:sp>
      <p:pic>
        <p:nvPicPr>
          <p:cNvPr id="5" name="Picture 5" descr="Table&#10;&#10;Description automatically generated">
            <a:extLst>
              <a:ext uri="{FF2B5EF4-FFF2-40B4-BE49-F238E27FC236}">
                <a16:creationId xmlns:a16="http://schemas.microsoft.com/office/drawing/2014/main" id="{E8805E33-8BD9-B21A-AB99-2F3A371F424C}"/>
              </a:ext>
            </a:extLst>
          </p:cNvPr>
          <p:cNvPicPr>
            <a:picLocks noChangeAspect="1"/>
          </p:cNvPicPr>
          <p:nvPr/>
        </p:nvPicPr>
        <p:blipFill>
          <a:blip r:embed="rId2"/>
          <a:stretch>
            <a:fillRect/>
          </a:stretch>
        </p:blipFill>
        <p:spPr>
          <a:xfrm>
            <a:off x="465307" y="1611607"/>
            <a:ext cx="11228961" cy="3836678"/>
          </a:xfrm>
          <a:prstGeom prst="rect">
            <a:avLst/>
          </a:prstGeom>
          <a:noFill/>
        </p:spPr>
      </p:pic>
      <p:sp>
        <p:nvSpPr>
          <p:cNvPr id="12" name="Content Placeholder 4">
            <a:extLst>
              <a:ext uri="{FF2B5EF4-FFF2-40B4-BE49-F238E27FC236}">
                <a16:creationId xmlns:a16="http://schemas.microsoft.com/office/drawing/2014/main" id="{AD4B69CB-B466-77F3-C709-025B9C16170D}"/>
              </a:ext>
            </a:extLst>
          </p:cNvPr>
          <p:cNvSpPr>
            <a:spLocks noGrp="1"/>
          </p:cNvSpPr>
          <p:nvPr>
            <p:ph sz="quarter" idx="11"/>
          </p:nvPr>
        </p:nvSpPr>
        <p:spPr>
          <a:xfrm>
            <a:off x="10363200" y="5611399"/>
            <a:ext cx="1828800" cy="310896"/>
          </a:xfrm>
        </p:spPr>
        <p:txBody>
          <a:bodyPr/>
          <a:lstStyle/>
          <a:p>
            <a:endParaRPr lang="en-US"/>
          </a:p>
        </p:txBody>
      </p:sp>
      <p:sp>
        <p:nvSpPr>
          <p:cNvPr id="2" name="Slide Number Placeholder 1">
            <a:extLst>
              <a:ext uri="{FF2B5EF4-FFF2-40B4-BE49-F238E27FC236}">
                <a16:creationId xmlns:a16="http://schemas.microsoft.com/office/drawing/2014/main" id="{6979809F-8080-FEB2-8F44-3BBCB21DF305}"/>
              </a:ext>
            </a:extLst>
          </p:cNvPr>
          <p:cNvSpPr>
            <a:spLocks noGrp="1"/>
          </p:cNvSpPr>
          <p:nvPr>
            <p:ph type="sldNum" sz="quarter" idx="4"/>
          </p:nvPr>
        </p:nvSpPr>
        <p:spPr/>
        <p:txBody>
          <a:bodyPr/>
          <a:lstStyle/>
          <a:p>
            <a:fld id="{6F1FABC0-072B-4F22-8F9B-95A9D10B0206}" type="slidenum">
              <a:rPr lang="en-US" dirty="0" smtClean="0"/>
              <a:pPr/>
              <a:t>66</a:t>
            </a:fld>
            <a:endParaRPr lang="en-US"/>
          </a:p>
        </p:txBody>
      </p:sp>
      <p:sp>
        <p:nvSpPr>
          <p:cNvPr id="3" name="Footer Placeholder 2">
            <a:extLst>
              <a:ext uri="{FF2B5EF4-FFF2-40B4-BE49-F238E27FC236}">
                <a16:creationId xmlns:a16="http://schemas.microsoft.com/office/drawing/2014/main" id="{427D6E7A-5B8D-8B11-3CB3-823093FE759F}"/>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29337155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48D706F-0B31-4FC0-79CF-79AB86E4BC77}"/>
              </a:ext>
            </a:extLst>
          </p:cNvPr>
          <p:cNvSpPr>
            <a:spLocks noGrp="1"/>
          </p:cNvSpPr>
          <p:nvPr>
            <p:ph type="title"/>
          </p:nvPr>
        </p:nvSpPr>
        <p:spPr>
          <a:xfrm>
            <a:off x="838200" y="365125"/>
            <a:ext cx="10515600" cy="1325563"/>
          </a:xfrm>
        </p:spPr>
        <p:txBody>
          <a:bodyPr/>
          <a:lstStyle/>
          <a:p>
            <a:r>
              <a:rPr lang="en-US">
                <a:solidFill>
                  <a:schemeClr val="tx1">
                    <a:lumMod val="75000"/>
                    <a:lumOff val="25000"/>
                  </a:schemeClr>
                </a:solidFill>
                <a:latin typeface="Arial"/>
                <a:cs typeface="Arial"/>
              </a:rPr>
              <a:t>Pugh Chart</a:t>
            </a:r>
            <a:endParaRPr lang="en-US">
              <a:solidFill>
                <a:schemeClr val="tx1">
                  <a:lumMod val="75000"/>
                  <a:lumOff val="25000"/>
                </a:schemeClr>
              </a:solidFill>
            </a:endParaRPr>
          </a:p>
        </p:txBody>
      </p:sp>
      <p:pic>
        <p:nvPicPr>
          <p:cNvPr id="5" name="Picture 5" descr="Table&#10;&#10;Description automatically generated">
            <a:extLst>
              <a:ext uri="{FF2B5EF4-FFF2-40B4-BE49-F238E27FC236}">
                <a16:creationId xmlns:a16="http://schemas.microsoft.com/office/drawing/2014/main" id="{6CD40FB8-DD08-0910-0407-EE1CDF28053B}"/>
              </a:ext>
            </a:extLst>
          </p:cNvPr>
          <p:cNvPicPr>
            <a:picLocks noChangeAspect="1"/>
          </p:cNvPicPr>
          <p:nvPr/>
        </p:nvPicPr>
        <p:blipFill>
          <a:blip r:embed="rId2"/>
          <a:stretch>
            <a:fillRect/>
          </a:stretch>
        </p:blipFill>
        <p:spPr>
          <a:xfrm>
            <a:off x="823794" y="1347349"/>
            <a:ext cx="10463348" cy="4421939"/>
          </a:xfrm>
          <a:prstGeom prst="rect">
            <a:avLst/>
          </a:prstGeom>
          <a:noFill/>
        </p:spPr>
      </p:pic>
      <p:sp>
        <p:nvSpPr>
          <p:cNvPr id="12" name="Content Placeholder 4">
            <a:extLst>
              <a:ext uri="{FF2B5EF4-FFF2-40B4-BE49-F238E27FC236}">
                <a16:creationId xmlns:a16="http://schemas.microsoft.com/office/drawing/2014/main" id="{923E8342-419C-8ACF-FD25-8301E3F776D9}"/>
              </a:ext>
            </a:extLst>
          </p:cNvPr>
          <p:cNvSpPr>
            <a:spLocks noGrp="1"/>
          </p:cNvSpPr>
          <p:nvPr>
            <p:ph sz="quarter" idx="11"/>
          </p:nvPr>
        </p:nvSpPr>
        <p:spPr>
          <a:xfrm>
            <a:off x="10363200" y="5611399"/>
            <a:ext cx="1828800" cy="310896"/>
          </a:xfrm>
        </p:spPr>
        <p:txBody>
          <a:bodyPr/>
          <a:lstStyle/>
          <a:p>
            <a:endParaRPr lang="en-US"/>
          </a:p>
        </p:txBody>
      </p:sp>
      <p:sp>
        <p:nvSpPr>
          <p:cNvPr id="2" name="Slide Number Placeholder 1">
            <a:extLst>
              <a:ext uri="{FF2B5EF4-FFF2-40B4-BE49-F238E27FC236}">
                <a16:creationId xmlns:a16="http://schemas.microsoft.com/office/drawing/2014/main" id="{83438606-D0F9-15A2-B7F6-9FE21FDA10FB}"/>
              </a:ext>
            </a:extLst>
          </p:cNvPr>
          <p:cNvSpPr>
            <a:spLocks noGrp="1"/>
          </p:cNvSpPr>
          <p:nvPr>
            <p:ph type="sldNum" sz="quarter" idx="4"/>
          </p:nvPr>
        </p:nvSpPr>
        <p:spPr/>
        <p:txBody>
          <a:bodyPr/>
          <a:lstStyle/>
          <a:p>
            <a:fld id="{6F1FABC0-072B-4F22-8F9B-95A9D10B0206}" type="slidenum">
              <a:rPr lang="en-US" dirty="0" smtClean="0"/>
              <a:pPr/>
              <a:t>67</a:t>
            </a:fld>
            <a:endParaRPr lang="en-US"/>
          </a:p>
        </p:txBody>
      </p:sp>
      <p:sp>
        <p:nvSpPr>
          <p:cNvPr id="3" name="Footer Placeholder 2">
            <a:extLst>
              <a:ext uri="{FF2B5EF4-FFF2-40B4-BE49-F238E27FC236}">
                <a16:creationId xmlns:a16="http://schemas.microsoft.com/office/drawing/2014/main" id="{F7C07BEB-2AC4-DDF2-B535-9E371DAD4C00}"/>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28638591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B943D-DD55-4E03-BD59-EA3357AF11BA}"/>
              </a:ext>
            </a:extLst>
          </p:cNvPr>
          <p:cNvSpPr>
            <a:spLocks noGrp="1"/>
          </p:cNvSpPr>
          <p:nvPr>
            <p:ph type="title"/>
          </p:nvPr>
        </p:nvSpPr>
        <p:spPr/>
        <p:txBody>
          <a:bodyPr/>
          <a:lstStyle/>
          <a:p>
            <a:r>
              <a:rPr lang="en-US">
                <a:solidFill>
                  <a:schemeClr val="tx1">
                    <a:lumMod val="75000"/>
                    <a:lumOff val="25000"/>
                  </a:schemeClr>
                </a:solidFill>
                <a:latin typeface="Arial"/>
                <a:cs typeface="Arial"/>
              </a:rPr>
              <a:t>Drop </a:t>
            </a:r>
            <a:r>
              <a:rPr lang="en-US" err="1">
                <a:solidFill>
                  <a:schemeClr val="tx1">
                    <a:lumMod val="75000"/>
                    <a:lumOff val="25000"/>
                  </a:schemeClr>
                </a:solidFill>
                <a:latin typeface="Arial"/>
                <a:cs typeface="Arial"/>
              </a:rPr>
              <a:t>TestBackup</a:t>
            </a:r>
            <a:endParaRPr lang="en-US">
              <a:solidFill>
                <a:schemeClr val="tx1">
                  <a:lumMod val="75000"/>
                  <a:lumOff val="25000"/>
                </a:schemeClr>
              </a:solidFill>
              <a:latin typeface="Arial"/>
              <a:cs typeface="Arial"/>
            </a:endParaRPr>
          </a:p>
        </p:txBody>
      </p:sp>
      <p:sp>
        <p:nvSpPr>
          <p:cNvPr id="3" name="Text Placeholder 2">
            <a:extLst>
              <a:ext uri="{FF2B5EF4-FFF2-40B4-BE49-F238E27FC236}">
                <a16:creationId xmlns:a16="http://schemas.microsoft.com/office/drawing/2014/main" id="{555B3B9E-48FD-488C-9459-53AA98169E09}"/>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F1B699D2-EFF8-8408-1D57-F1ABDB935960}"/>
              </a:ext>
            </a:extLst>
          </p:cNvPr>
          <p:cNvSpPr>
            <a:spLocks noGrp="1"/>
          </p:cNvSpPr>
          <p:nvPr>
            <p:ph type="sldNum" sz="quarter" idx="4"/>
          </p:nvPr>
        </p:nvSpPr>
        <p:spPr/>
        <p:txBody>
          <a:bodyPr/>
          <a:lstStyle/>
          <a:p>
            <a:fld id="{6F1FABC0-072B-4F22-8F9B-95A9D10B0206}" type="slidenum">
              <a:rPr lang="en-US" smtClean="0"/>
              <a:pPr/>
              <a:t>68</a:t>
            </a:fld>
            <a:endParaRPr lang="en-US"/>
          </a:p>
        </p:txBody>
      </p:sp>
      <p:sp>
        <p:nvSpPr>
          <p:cNvPr id="4" name="Footer Placeholder 3">
            <a:extLst>
              <a:ext uri="{FF2B5EF4-FFF2-40B4-BE49-F238E27FC236}">
                <a16:creationId xmlns:a16="http://schemas.microsoft.com/office/drawing/2014/main" id="{6E87986B-803B-7C00-9CCD-65FB5042C17C}"/>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28726747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6EF596C-AAC6-6E4A-B433-1B70CEFCD4FD}"/>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3A39B5EE-694F-B248-AB6F-8C343A83D651}"/>
              </a:ext>
            </a:extLst>
          </p:cNvPr>
          <p:cNvSpPr>
            <a:spLocks noGrp="1"/>
          </p:cNvSpPr>
          <p:nvPr>
            <p:ph type="sldNum" sz="quarter" idx="4"/>
          </p:nvPr>
        </p:nvSpPr>
        <p:spPr/>
        <p:txBody>
          <a:bodyPr/>
          <a:lstStyle/>
          <a:p>
            <a:fld id="{6F1FABC0-072B-4F22-8F9B-95A9D10B0206}" type="slidenum">
              <a:rPr lang="en-US" smtClean="0"/>
              <a:pPr/>
              <a:t>69</a:t>
            </a:fld>
            <a:endParaRPr lang="en-US"/>
          </a:p>
        </p:txBody>
      </p:sp>
      <p:sp>
        <p:nvSpPr>
          <p:cNvPr id="4" name="Content Placeholder 3">
            <a:extLst>
              <a:ext uri="{FF2B5EF4-FFF2-40B4-BE49-F238E27FC236}">
                <a16:creationId xmlns:a16="http://schemas.microsoft.com/office/drawing/2014/main" id="{957DD284-0095-C844-8FFE-F0BC2058D582}"/>
              </a:ext>
            </a:extLst>
          </p:cNvPr>
          <p:cNvSpPr>
            <a:spLocks noGrp="1"/>
          </p:cNvSpPr>
          <p:nvPr>
            <p:ph sz="quarter" idx="11"/>
          </p:nvPr>
        </p:nvSpPr>
        <p:spPr/>
        <p:txBody>
          <a:bodyPr/>
          <a:lstStyle/>
          <a:p>
            <a:endParaRPr lang="en-US"/>
          </a:p>
        </p:txBody>
      </p:sp>
      <p:graphicFrame>
        <p:nvGraphicFramePr>
          <p:cNvPr id="5" name="Chart 4">
            <a:extLst>
              <a:ext uri="{FF2B5EF4-FFF2-40B4-BE49-F238E27FC236}">
                <a16:creationId xmlns:a16="http://schemas.microsoft.com/office/drawing/2014/main" id="{417ADBDE-A399-4841-AFD0-F37B28F07C53}"/>
              </a:ext>
            </a:extLst>
          </p:cNvPr>
          <p:cNvGraphicFramePr>
            <a:graphicFrameLocks noGrp="1"/>
          </p:cNvGraphicFramePr>
          <p:nvPr>
            <p:extLst>
              <p:ext uri="{D42A27DB-BD31-4B8C-83A1-F6EECF244321}">
                <p14:modId xmlns:p14="http://schemas.microsoft.com/office/powerpoint/2010/main" val="1586935822"/>
              </p:ext>
            </p:extLst>
          </p:nvPr>
        </p:nvGraphicFramePr>
        <p:xfrm>
          <a:off x="1447800" y="285750"/>
          <a:ext cx="8985250" cy="53256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10234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8EA16-E733-E2AB-A750-7D4A783ED807}"/>
              </a:ext>
            </a:extLst>
          </p:cNvPr>
          <p:cNvSpPr>
            <a:spLocks noGrp="1"/>
          </p:cNvSpPr>
          <p:nvPr>
            <p:ph type="title"/>
          </p:nvPr>
        </p:nvSpPr>
        <p:spPr>
          <a:xfrm>
            <a:off x="838200" y="139745"/>
            <a:ext cx="10515600" cy="1325563"/>
          </a:xfrm>
        </p:spPr>
        <p:txBody>
          <a:bodyPr/>
          <a:lstStyle/>
          <a:p>
            <a:pPr algn="ctr"/>
            <a:r>
              <a:rPr lang="en-US">
                <a:solidFill>
                  <a:schemeClr val="tx1">
                    <a:lumMod val="75000"/>
                    <a:lumOff val="25000"/>
                  </a:schemeClr>
                </a:solidFill>
                <a:latin typeface="Arial"/>
                <a:cs typeface="Arial"/>
              </a:rPr>
              <a:t>Project Overview</a:t>
            </a:r>
            <a:endParaRPr lang="en-US">
              <a:solidFill>
                <a:schemeClr val="tx1">
                  <a:lumMod val="75000"/>
                  <a:lumOff val="25000"/>
                </a:schemeClr>
              </a:solidFill>
            </a:endParaRPr>
          </a:p>
        </p:txBody>
      </p:sp>
      <p:sp>
        <p:nvSpPr>
          <p:cNvPr id="3" name="TextBox 2">
            <a:extLst>
              <a:ext uri="{FF2B5EF4-FFF2-40B4-BE49-F238E27FC236}">
                <a16:creationId xmlns:a16="http://schemas.microsoft.com/office/drawing/2014/main" id="{C169097A-DA11-4BD7-F6A6-5FE38F5F9772}"/>
              </a:ext>
            </a:extLst>
          </p:cNvPr>
          <p:cNvSpPr txBox="1"/>
          <p:nvPr/>
        </p:nvSpPr>
        <p:spPr>
          <a:xfrm>
            <a:off x="10610670" y="559448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480" name="Rectangle: Rounded Corners 479">
            <a:extLst>
              <a:ext uri="{FF2B5EF4-FFF2-40B4-BE49-F238E27FC236}">
                <a16:creationId xmlns:a16="http://schemas.microsoft.com/office/drawing/2014/main" id="{B3E3FA1E-71D2-2894-AE05-EFE40007CCB2}"/>
              </a:ext>
            </a:extLst>
          </p:cNvPr>
          <p:cNvSpPr/>
          <p:nvPr/>
        </p:nvSpPr>
        <p:spPr>
          <a:xfrm>
            <a:off x="833034" y="1544986"/>
            <a:ext cx="3391989" cy="1483904"/>
          </a:xfrm>
          <a:prstGeom prst="roundRect">
            <a:avLst/>
          </a:prstGeom>
          <a:solidFill>
            <a:srgbClr val="236192"/>
          </a:solidFill>
          <a:ln>
            <a:solidFill>
              <a:srgbClr val="236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a:ea typeface="+mn-lt"/>
                <a:cs typeface="+mn-lt"/>
              </a:rPr>
              <a:t>What task does our system need to accomplish?</a:t>
            </a:r>
            <a:endParaRPr lang="en-US" sz="2400" b="1">
              <a:latin typeface="Arial"/>
            </a:endParaRPr>
          </a:p>
        </p:txBody>
      </p:sp>
      <p:sp>
        <p:nvSpPr>
          <p:cNvPr id="481" name="Rectangle: Rounded Corners 480">
            <a:extLst>
              <a:ext uri="{FF2B5EF4-FFF2-40B4-BE49-F238E27FC236}">
                <a16:creationId xmlns:a16="http://schemas.microsoft.com/office/drawing/2014/main" id="{500A274C-E11C-3F71-A939-DB97FFFD4BC7}"/>
              </a:ext>
            </a:extLst>
          </p:cNvPr>
          <p:cNvSpPr/>
          <p:nvPr/>
        </p:nvSpPr>
        <p:spPr>
          <a:xfrm>
            <a:off x="4533252" y="1544985"/>
            <a:ext cx="3346496" cy="1483903"/>
          </a:xfrm>
          <a:prstGeom prst="roundRect">
            <a:avLst/>
          </a:prstGeom>
          <a:solidFill>
            <a:srgbClr val="236192"/>
          </a:solidFill>
          <a:ln>
            <a:solidFill>
              <a:srgbClr val="23619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a:ea typeface="+mn-lt"/>
                <a:cs typeface="+mn-lt"/>
              </a:rPr>
              <a:t>What do current rovers struggle with on the Moon?</a:t>
            </a:r>
            <a:endParaRPr lang="en-US" sz="2400" b="1">
              <a:latin typeface="Arial"/>
              <a:cs typeface="Calibri"/>
            </a:endParaRPr>
          </a:p>
        </p:txBody>
      </p:sp>
      <p:sp>
        <p:nvSpPr>
          <p:cNvPr id="482" name="Rectangle: Rounded Corners 481">
            <a:extLst>
              <a:ext uri="{FF2B5EF4-FFF2-40B4-BE49-F238E27FC236}">
                <a16:creationId xmlns:a16="http://schemas.microsoft.com/office/drawing/2014/main" id="{2585EE3C-6841-6428-6160-5301DEB23364}"/>
              </a:ext>
            </a:extLst>
          </p:cNvPr>
          <p:cNvSpPr/>
          <p:nvPr/>
        </p:nvSpPr>
        <p:spPr>
          <a:xfrm>
            <a:off x="8233472" y="1544985"/>
            <a:ext cx="3170213" cy="1483904"/>
          </a:xfrm>
          <a:prstGeom prst="roundRect">
            <a:avLst/>
          </a:prstGeom>
          <a:solidFill>
            <a:srgbClr val="236192"/>
          </a:solidFill>
          <a:ln>
            <a:solidFill>
              <a:srgbClr val="23619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a:cs typeface="Arial"/>
              </a:rPr>
              <a:t>What issues does equipment on the Moon have? </a:t>
            </a:r>
            <a:endParaRPr lang="en-US" sz="2400" b="1">
              <a:solidFill>
                <a:srgbClr val="FCFCFC"/>
              </a:solidFill>
              <a:latin typeface="Arial"/>
              <a:cs typeface="Arial"/>
            </a:endParaRPr>
          </a:p>
        </p:txBody>
      </p:sp>
      <p:grpSp>
        <p:nvGrpSpPr>
          <p:cNvPr id="5" name="Group 4">
            <a:extLst>
              <a:ext uri="{FF2B5EF4-FFF2-40B4-BE49-F238E27FC236}">
                <a16:creationId xmlns:a16="http://schemas.microsoft.com/office/drawing/2014/main" id="{7585B234-0A60-AD42-D6BC-5E3D937ABCA1}"/>
              </a:ext>
            </a:extLst>
          </p:cNvPr>
          <p:cNvGrpSpPr/>
          <p:nvPr/>
        </p:nvGrpSpPr>
        <p:grpSpPr>
          <a:xfrm>
            <a:off x="816263" y="3026432"/>
            <a:ext cx="10564675" cy="1934059"/>
            <a:chOff x="787830" y="2736417"/>
            <a:chExt cx="10564675" cy="1934059"/>
          </a:xfrm>
        </p:grpSpPr>
        <p:sp>
          <p:nvSpPr>
            <p:cNvPr id="1524" name="Rectangle: Rounded Corners 1523">
              <a:extLst>
                <a:ext uri="{FF2B5EF4-FFF2-40B4-BE49-F238E27FC236}">
                  <a16:creationId xmlns:a16="http://schemas.microsoft.com/office/drawing/2014/main" id="{EF3DAC2F-768B-733D-D852-98D83D69B79E}"/>
                </a:ext>
              </a:extLst>
            </p:cNvPr>
            <p:cNvSpPr/>
            <p:nvPr/>
          </p:nvSpPr>
          <p:spPr>
            <a:xfrm>
              <a:off x="787830" y="3482273"/>
              <a:ext cx="3119034" cy="1188203"/>
            </a:xfrm>
            <a:prstGeom prst="roundRect">
              <a:avLst/>
            </a:prstGeom>
            <a:solidFill>
              <a:srgbClr val="236192">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chemeClr val="bg1"/>
                  </a:solidFill>
                  <a:latin typeface="Arial"/>
                  <a:cs typeface="Arial"/>
                </a:rPr>
                <a:t>Traverse the lunar surface</a:t>
              </a:r>
              <a:endParaRPr lang="en-US" sz="2400" b="1">
                <a:cs typeface="Calibri"/>
              </a:endParaRPr>
            </a:p>
          </p:txBody>
        </p:sp>
        <p:sp>
          <p:nvSpPr>
            <p:cNvPr id="1565" name="Rectangle: Rounded Corners 1564">
              <a:extLst>
                <a:ext uri="{FF2B5EF4-FFF2-40B4-BE49-F238E27FC236}">
                  <a16:creationId xmlns:a16="http://schemas.microsoft.com/office/drawing/2014/main" id="{7039754C-DC84-059E-9060-90D219C99F74}"/>
                </a:ext>
              </a:extLst>
            </p:cNvPr>
            <p:cNvSpPr/>
            <p:nvPr/>
          </p:nvSpPr>
          <p:spPr>
            <a:xfrm>
              <a:off x="4533251" y="3482272"/>
              <a:ext cx="3119034" cy="1188203"/>
            </a:xfrm>
            <a:prstGeom prst="roundRect">
              <a:avLst/>
            </a:prstGeom>
            <a:solidFill>
              <a:srgbClr val="236192">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a:ea typeface="+mn-lt"/>
                  <a:cs typeface="+mn-lt"/>
                </a:rPr>
                <a:t>Handling diverse terrain</a:t>
              </a:r>
              <a:endParaRPr lang="en-US" sz="2400" b="1">
                <a:latin typeface="Arial"/>
                <a:cs typeface="Arial"/>
              </a:endParaRPr>
            </a:p>
          </p:txBody>
        </p:sp>
        <p:sp>
          <p:nvSpPr>
            <p:cNvPr id="1586" name="Rectangle: Rounded Corners 1585">
              <a:extLst>
                <a:ext uri="{FF2B5EF4-FFF2-40B4-BE49-F238E27FC236}">
                  <a16:creationId xmlns:a16="http://schemas.microsoft.com/office/drawing/2014/main" id="{CB6D7DD4-BF8E-F6B3-0DE3-670BDE202911}"/>
                </a:ext>
              </a:extLst>
            </p:cNvPr>
            <p:cNvSpPr/>
            <p:nvPr/>
          </p:nvSpPr>
          <p:spPr>
            <a:xfrm>
              <a:off x="8233471" y="3482272"/>
              <a:ext cx="3119034" cy="1188203"/>
            </a:xfrm>
            <a:prstGeom prst="roundRect">
              <a:avLst/>
            </a:prstGeom>
            <a:solidFill>
              <a:srgbClr val="236192">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a:ea typeface="+mn-lt"/>
                  <a:cs typeface="+mn-lt"/>
                </a:rPr>
                <a:t>Preventing regolith from affecting hardware</a:t>
              </a:r>
              <a:endParaRPr lang="en-US" sz="2400" b="1">
                <a:latin typeface="Arial"/>
                <a:cs typeface="Arial"/>
              </a:endParaRPr>
            </a:p>
          </p:txBody>
        </p:sp>
        <p:sp>
          <p:nvSpPr>
            <p:cNvPr id="1608" name="Arrow: Down 1607">
              <a:extLst>
                <a:ext uri="{FF2B5EF4-FFF2-40B4-BE49-F238E27FC236}">
                  <a16:creationId xmlns:a16="http://schemas.microsoft.com/office/drawing/2014/main" id="{DDD1FCDE-D553-BCE8-555B-81A9532552C1}"/>
                </a:ext>
              </a:extLst>
            </p:cNvPr>
            <p:cNvSpPr/>
            <p:nvPr/>
          </p:nvSpPr>
          <p:spPr>
            <a:xfrm>
              <a:off x="2205279" y="2736419"/>
              <a:ext cx="381000" cy="742626"/>
            </a:xfrm>
            <a:prstGeom prst="downArrow">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9" name="Arrow: Down 1608">
              <a:extLst>
                <a:ext uri="{FF2B5EF4-FFF2-40B4-BE49-F238E27FC236}">
                  <a16:creationId xmlns:a16="http://schemas.microsoft.com/office/drawing/2014/main" id="{41268D21-745B-4D65-D43B-F75226CA6432}"/>
                </a:ext>
              </a:extLst>
            </p:cNvPr>
            <p:cNvSpPr/>
            <p:nvPr/>
          </p:nvSpPr>
          <p:spPr>
            <a:xfrm>
              <a:off x="5905499" y="2736418"/>
              <a:ext cx="381000" cy="742626"/>
            </a:xfrm>
            <a:prstGeom prst="downArrow">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0" name="Arrow: Down 1609">
              <a:extLst>
                <a:ext uri="{FF2B5EF4-FFF2-40B4-BE49-F238E27FC236}">
                  <a16:creationId xmlns:a16="http://schemas.microsoft.com/office/drawing/2014/main" id="{B9D2C467-BEE1-CF10-2CF8-4663A2FB3551}"/>
                </a:ext>
              </a:extLst>
            </p:cNvPr>
            <p:cNvSpPr/>
            <p:nvPr/>
          </p:nvSpPr>
          <p:spPr>
            <a:xfrm>
              <a:off x="9599261" y="2736417"/>
              <a:ext cx="381000" cy="742626"/>
            </a:xfrm>
            <a:prstGeom prst="downArrow">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Slide Number Placeholder 5">
            <a:extLst>
              <a:ext uri="{FF2B5EF4-FFF2-40B4-BE49-F238E27FC236}">
                <a16:creationId xmlns:a16="http://schemas.microsoft.com/office/drawing/2014/main" id="{A3FBFEF7-1097-33A0-9026-CA84346E33C8}"/>
              </a:ext>
            </a:extLst>
          </p:cNvPr>
          <p:cNvSpPr>
            <a:spLocks noGrp="1"/>
          </p:cNvSpPr>
          <p:nvPr>
            <p:ph type="sldNum" sz="quarter" idx="4"/>
          </p:nvPr>
        </p:nvSpPr>
        <p:spPr/>
        <p:txBody>
          <a:bodyPr/>
          <a:lstStyle/>
          <a:p>
            <a:fld id="{6F1FABC0-072B-4F22-8F9B-95A9D10B0206}" type="slidenum">
              <a:rPr lang="en-US" smtClean="0"/>
              <a:pPr/>
              <a:t>7</a:t>
            </a:fld>
            <a:endParaRPr lang="en-US"/>
          </a:p>
        </p:txBody>
      </p:sp>
      <p:sp>
        <p:nvSpPr>
          <p:cNvPr id="7" name="Content Placeholder 10">
            <a:extLst>
              <a:ext uri="{FF2B5EF4-FFF2-40B4-BE49-F238E27FC236}">
                <a16:creationId xmlns:a16="http://schemas.microsoft.com/office/drawing/2014/main" id="{B6C53F1F-5302-248E-A7C6-A2C7584430FF}"/>
              </a:ext>
            </a:extLst>
          </p:cNvPr>
          <p:cNvSpPr txBox="1">
            <a:spLocks/>
          </p:cNvSpPr>
          <p:nvPr/>
        </p:nvSpPr>
        <p:spPr>
          <a:xfrm>
            <a:off x="5188042" y="622401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atin typeface="Arial"/>
                <a:cs typeface="Arial"/>
              </a:rPr>
              <a:t>Enrique Chocron</a:t>
            </a:r>
            <a:endParaRPr lang="en-US"/>
          </a:p>
        </p:txBody>
      </p:sp>
    </p:spTree>
    <p:extLst>
      <p:ext uri="{BB962C8B-B14F-4D97-AF65-F5344CB8AC3E}">
        <p14:creationId xmlns:p14="http://schemas.microsoft.com/office/powerpoint/2010/main" val="27577948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41898F9-6168-014E-86EE-0FF4210D5A65}"/>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F432AC2D-30DB-7643-BCE1-4997EE6F1592}"/>
              </a:ext>
            </a:extLst>
          </p:cNvPr>
          <p:cNvSpPr>
            <a:spLocks noGrp="1"/>
          </p:cNvSpPr>
          <p:nvPr>
            <p:ph type="sldNum" sz="quarter" idx="4"/>
          </p:nvPr>
        </p:nvSpPr>
        <p:spPr/>
        <p:txBody>
          <a:bodyPr/>
          <a:lstStyle/>
          <a:p>
            <a:fld id="{6F1FABC0-072B-4F22-8F9B-95A9D10B0206}" type="slidenum">
              <a:rPr lang="en-US" smtClean="0"/>
              <a:pPr/>
              <a:t>70</a:t>
            </a:fld>
            <a:endParaRPr lang="en-US"/>
          </a:p>
        </p:txBody>
      </p:sp>
      <p:sp>
        <p:nvSpPr>
          <p:cNvPr id="4" name="Content Placeholder 3">
            <a:extLst>
              <a:ext uri="{FF2B5EF4-FFF2-40B4-BE49-F238E27FC236}">
                <a16:creationId xmlns:a16="http://schemas.microsoft.com/office/drawing/2014/main" id="{6D1EADE6-07A1-3046-8916-42C766F12FFE}"/>
              </a:ext>
            </a:extLst>
          </p:cNvPr>
          <p:cNvSpPr>
            <a:spLocks noGrp="1"/>
          </p:cNvSpPr>
          <p:nvPr>
            <p:ph sz="quarter" idx="11"/>
          </p:nvPr>
        </p:nvSpPr>
        <p:spPr/>
        <p:txBody>
          <a:bodyPr/>
          <a:lstStyle/>
          <a:p>
            <a:endParaRPr lang="en-US"/>
          </a:p>
        </p:txBody>
      </p:sp>
      <p:graphicFrame>
        <p:nvGraphicFramePr>
          <p:cNvPr id="5" name="Chart 4">
            <a:extLst>
              <a:ext uri="{FF2B5EF4-FFF2-40B4-BE49-F238E27FC236}">
                <a16:creationId xmlns:a16="http://schemas.microsoft.com/office/drawing/2014/main" id="{791C0EBF-9F19-854A-ABDA-88426238FC84}"/>
              </a:ext>
            </a:extLst>
          </p:cNvPr>
          <p:cNvGraphicFramePr>
            <a:graphicFrameLocks noGrp="1"/>
          </p:cNvGraphicFramePr>
          <p:nvPr>
            <p:extLst>
              <p:ext uri="{D42A27DB-BD31-4B8C-83A1-F6EECF244321}">
                <p14:modId xmlns:p14="http://schemas.microsoft.com/office/powerpoint/2010/main" val="3680150640"/>
              </p:ext>
            </p:extLst>
          </p:nvPr>
        </p:nvGraphicFramePr>
        <p:xfrm>
          <a:off x="1758950" y="285750"/>
          <a:ext cx="8390890" cy="55206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301881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B943D-DD55-4E03-BD59-EA3357AF11BA}"/>
              </a:ext>
            </a:extLst>
          </p:cNvPr>
          <p:cNvSpPr>
            <a:spLocks noGrp="1"/>
          </p:cNvSpPr>
          <p:nvPr>
            <p:ph type="title"/>
          </p:nvPr>
        </p:nvSpPr>
        <p:spPr/>
        <p:txBody>
          <a:bodyPr/>
          <a:lstStyle/>
          <a:p>
            <a:r>
              <a:rPr lang="en-US"/>
              <a:t>Detailed Math Backup</a:t>
            </a:r>
          </a:p>
        </p:txBody>
      </p:sp>
      <p:sp>
        <p:nvSpPr>
          <p:cNvPr id="3" name="Text Placeholder 2">
            <a:extLst>
              <a:ext uri="{FF2B5EF4-FFF2-40B4-BE49-F238E27FC236}">
                <a16:creationId xmlns:a16="http://schemas.microsoft.com/office/drawing/2014/main" id="{555B3B9E-48FD-488C-9459-53AA98169E09}"/>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9E53E8A9-FFA2-12B5-E58B-2B519F9228E3}"/>
              </a:ext>
            </a:extLst>
          </p:cNvPr>
          <p:cNvSpPr>
            <a:spLocks noGrp="1"/>
          </p:cNvSpPr>
          <p:nvPr>
            <p:ph type="sldNum" sz="quarter" idx="4"/>
          </p:nvPr>
        </p:nvSpPr>
        <p:spPr/>
        <p:txBody>
          <a:bodyPr/>
          <a:lstStyle/>
          <a:p>
            <a:fld id="{6F1FABC0-072B-4F22-8F9B-95A9D10B0206}" type="slidenum">
              <a:rPr lang="en-US" dirty="0" smtClean="0"/>
              <a:pPr/>
              <a:t>71</a:t>
            </a:fld>
            <a:endParaRPr lang="en-US"/>
          </a:p>
        </p:txBody>
      </p:sp>
      <p:sp>
        <p:nvSpPr>
          <p:cNvPr id="4" name="Footer Placeholder 3">
            <a:extLst>
              <a:ext uri="{FF2B5EF4-FFF2-40B4-BE49-F238E27FC236}">
                <a16:creationId xmlns:a16="http://schemas.microsoft.com/office/drawing/2014/main" id="{0E2E6CEA-9111-BC64-041E-F39567EDAB4D}"/>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10030518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99AA7E-CB20-4C77-8F4A-3C06B8F34AAF}"/>
              </a:ext>
            </a:extLst>
          </p:cNvPr>
          <p:cNvSpPr>
            <a:spLocks noGrp="1"/>
          </p:cNvSpPr>
          <p:nvPr>
            <p:ph type="title"/>
          </p:nvPr>
        </p:nvSpPr>
        <p:spPr/>
        <p:txBody>
          <a:bodyPr/>
          <a:lstStyle/>
          <a:p>
            <a:r>
              <a:rPr lang="en-US"/>
              <a:t>Standard Shapes</a:t>
            </a:r>
          </a:p>
        </p:txBody>
      </p:sp>
      <p:grpSp>
        <p:nvGrpSpPr>
          <p:cNvPr id="25" name="Group 24">
            <a:extLst>
              <a:ext uri="{FF2B5EF4-FFF2-40B4-BE49-F238E27FC236}">
                <a16:creationId xmlns:a16="http://schemas.microsoft.com/office/drawing/2014/main" id="{9AE4777B-26F0-48A5-A1D1-691D803CB8B3}"/>
              </a:ext>
            </a:extLst>
          </p:cNvPr>
          <p:cNvGrpSpPr/>
          <p:nvPr/>
        </p:nvGrpSpPr>
        <p:grpSpPr>
          <a:xfrm>
            <a:off x="602984" y="1449866"/>
            <a:ext cx="10156422" cy="4338886"/>
            <a:chOff x="602984" y="1670586"/>
            <a:chExt cx="10156422" cy="4338886"/>
          </a:xfrm>
        </p:grpSpPr>
        <p:sp>
          <p:nvSpPr>
            <p:cNvPr id="6" name="Rectangle 5">
              <a:extLst>
                <a:ext uri="{FF2B5EF4-FFF2-40B4-BE49-F238E27FC236}">
                  <a16:creationId xmlns:a16="http://schemas.microsoft.com/office/drawing/2014/main" id="{626D4948-37C8-41FB-AAE7-E8E593D15E17}"/>
                </a:ext>
              </a:extLst>
            </p:cNvPr>
            <p:cNvSpPr/>
            <p:nvPr/>
          </p:nvSpPr>
          <p:spPr>
            <a:xfrm>
              <a:off x="606669" y="2606943"/>
              <a:ext cx="1676400" cy="457200"/>
            </a:xfrm>
            <a:prstGeom prst="rect">
              <a:avLst/>
            </a:prstGeom>
            <a:solidFill>
              <a:srgbClr val="FFFF00">
                <a:alpha val="2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ysClr val="windowText" lastClr="000000"/>
                  </a:solidFill>
                </a:rPr>
                <a:t>Summary Box</a:t>
              </a:r>
            </a:p>
          </p:txBody>
        </p:sp>
        <p:cxnSp>
          <p:nvCxnSpPr>
            <p:cNvPr id="7" name="Straight Arrow Connector 6">
              <a:extLst>
                <a:ext uri="{FF2B5EF4-FFF2-40B4-BE49-F238E27FC236}">
                  <a16:creationId xmlns:a16="http://schemas.microsoft.com/office/drawing/2014/main" id="{2B19C75B-F5BA-42A5-98FC-8098B5F0509D}"/>
                </a:ext>
              </a:extLst>
            </p:cNvPr>
            <p:cNvCxnSpPr/>
            <p:nvPr/>
          </p:nvCxnSpPr>
          <p:spPr>
            <a:xfrm>
              <a:off x="602984" y="3657600"/>
              <a:ext cx="914400"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772325E-A2DD-4B3D-9EA2-ACF3869B2980}"/>
                </a:ext>
              </a:extLst>
            </p:cNvPr>
            <p:cNvSpPr/>
            <p:nvPr/>
          </p:nvSpPr>
          <p:spPr>
            <a:xfrm>
              <a:off x="602984" y="4438651"/>
              <a:ext cx="762000" cy="6858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9" name="Straight Arrow Connector 8">
              <a:extLst>
                <a:ext uri="{FF2B5EF4-FFF2-40B4-BE49-F238E27FC236}">
                  <a16:creationId xmlns:a16="http://schemas.microsoft.com/office/drawing/2014/main" id="{739255DE-7C1F-4F3B-BD5A-D83AAACC2730}"/>
                </a:ext>
              </a:extLst>
            </p:cNvPr>
            <p:cNvCxnSpPr/>
            <p:nvPr/>
          </p:nvCxnSpPr>
          <p:spPr>
            <a:xfrm>
              <a:off x="602984" y="4114800"/>
              <a:ext cx="914400" cy="0"/>
            </a:xfrm>
            <a:prstGeom prst="straightConnector1">
              <a:avLst/>
            </a:prstGeom>
            <a:ln w="38100">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3A3EAAC-E19B-4C87-83A2-2A1D2E6ACB20}"/>
                </a:ext>
              </a:extLst>
            </p:cNvPr>
            <p:cNvSpPr/>
            <p:nvPr/>
          </p:nvSpPr>
          <p:spPr>
            <a:xfrm>
              <a:off x="602984" y="1670586"/>
              <a:ext cx="685800" cy="685800"/>
            </a:xfrm>
            <a:prstGeom prst="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29F974E-80EE-4D7D-822C-C6B3DB671DD0}"/>
                </a:ext>
              </a:extLst>
            </p:cNvPr>
            <p:cNvSpPr/>
            <p:nvPr/>
          </p:nvSpPr>
          <p:spPr>
            <a:xfrm>
              <a:off x="602984" y="5323672"/>
              <a:ext cx="685800" cy="6858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CF75824-1E9F-4AE7-BE90-3E777C4DE59D}"/>
                </a:ext>
              </a:extLst>
            </p:cNvPr>
            <p:cNvSpPr/>
            <p:nvPr/>
          </p:nvSpPr>
          <p:spPr>
            <a:xfrm>
              <a:off x="5257800" y="5258151"/>
              <a:ext cx="685800" cy="685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1D7ACD1-261F-46E2-AD7C-B55443653F5A}"/>
                </a:ext>
              </a:extLst>
            </p:cNvPr>
            <p:cNvSpPr txBox="1"/>
            <p:nvPr/>
          </p:nvSpPr>
          <p:spPr>
            <a:xfrm>
              <a:off x="5257800" y="2606943"/>
              <a:ext cx="1229376" cy="400110"/>
            </a:xfrm>
            <a:prstGeom prst="rect">
              <a:avLst/>
            </a:prstGeom>
            <a:noFill/>
          </p:spPr>
          <p:txBody>
            <a:bodyPr wrap="none" rtlCol="0">
              <a:spAutoFit/>
            </a:bodyPr>
            <a:lstStyle/>
            <a:p>
              <a:r>
                <a:rPr lang="en-US" sz="2000"/>
                <a:t>Text box 1</a:t>
              </a:r>
            </a:p>
          </p:txBody>
        </p:sp>
        <p:sp>
          <p:nvSpPr>
            <p:cNvPr id="14" name="TextBox 13">
              <a:extLst>
                <a:ext uri="{FF2B5EF4-FFF2-40B4-BE49-F238E27FC236}">
                  <a16:creationId xmlns:a16="http://schemas.microsoft.com/office/drawing/2014/main" id="{C6BFD611-8B84-49E9-9AF7-600638FE30AE}"/>
                </a:ext>
              </a:extLst>
            </p:cNvPr>
            <p:cNvSpPr txBox="1"/>
            <p:nvPr/>
          </p:nvSpPr>
          <p:spPr>
            <a:xfrm>
              <a:off x="8839200" y="2606943"/>
              <a:ext cx="1920206"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000"/>
                <a:t>Outlined</a:t>
              </a:r>
              <a:r>
                <a:rPr lang="en-US"/>
                <a:t> Text Box</a:t>
              </a:r>
            </a:p>
          </p:txBody>
        </p:sp>
        <p:cxnSp>
          <p:nvCxnSpPr>
            <p:cNvPr id="15" name="Straight Connector 14">
              <a:extLst>
                <a:ext uri="{FF2B5EF4-FFF2-40B4-BE49-F238E27FC236}">
                  <a16:creationId xmlns:a16="http://schemas.microsoft.com/office/drawing/2014/main" id="{EEC82D91-488E-4E1A-82B0-10ABA4B9E597}"/>
                </a:ext>
              </a:extLst>
            </p:cNvPr>
            <p:cNvCxnSpPr/>
            <p:nvPr/>
          </p:nvCxnSpPr>
          <p:spPr>
            <a:xfrm flipV="1">
              <a:off x="602984" y="32766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2CE5654-6189-40ED-BD8C-C61235EAA5D9}"/>
                </a:ext>
              </a:extLst>
            </p:cNvPr>
            <p:cNvCxnSpPr/>
            <p:nvPr/>
          </p:nvCxnSpPr>
          <p:spPr>
            <a:xfrm>
              <a:off x="5257800" y="3610829"/>
              <a:ext cx="914400" cy="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69EFD6CF-E437-44EE-A616-A028A876DCC4}"/>
                </a:ext>
              </a:extLst>
            </p:cNvPr>
            <p:cNvSpPr/>
            <p:nvPr/>
          </p:nvSpPr>
          <p:spPr>
            <a:xfrm>
              <a:off x="5257800" y="4391880"/>
              <a:ext cx="7620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18" name="Straight Arrow Connector 17">
              <a:extLst>
                <a:ext uri="{FF2B5EF4-FFF2-40B4-BE49-F238E27FC236}">
                  <a16:creationId xmlns:a16="http://schemas.microsoft.com/office/drawing/2014/main" id="{00CF3755-3CA6-4320-BE01-4069C77CA0C5}"/>
                </a:ext>
              </a:extLst>
            </p:cNvPr>
            <p:cNvCxnSpPr/>
            <p:nvPr/>
          </p:nvCxnSpPr>
          <p:spPr>
            <a:xfrm>
              <a:off x="5257800" y="4068029"/>
              <a:ext cx="914400" cy="0"/>
            </a:xfrm>
            <a:prstGeom prst="straightConnector1">
              <a:avLst/>
            </a:prstGeom>
            <a:ln w="3810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3D64251-44F2-4F31-BBFE-D35D792AC405}"/>
                </a:ext>
              </a:extLst>
            </p:cNvPr>
            <p:cNvCxnSpPr/>
            <p:nvPr/>
          </p:nvCxnSpPr>
          <p:spPr>
            <a:xfrm flipV="1">
              <a:off x="5257800" y="3229829"/>
              <a:ext cx="914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8F8E697-72CF-49D4-B59F-9B815737F65C}"/>
                </a:ext>
              </a:extLst>
            </p:cNvPr>
            <p:cNvSpPr/>
            <p:nvPr/>
          </p:nvSpPr>
          <p:spPr>
            <a:xfrm>
              <a:off x="8839200" y="5279738"/>
              <a:ext cx="685800" cy="6858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20CD504C-28ED-488B-8C7A-A21B82370428}"/>
                </a:ext>
              </a:extLst>
            </p:cNvPr>
            <p:cNvCxnSpPr/>
            <p:nvPr/>
          </p:nvCxnSpPr>
          <p:spPr>
            <a:xfrm>
              <a:off x="8839200" y="3632416"/>
              <a:ext cx="914400" cy="0"/>
            </a:xfrm>
            <a:prstGeom prst="straightConnector1">
              <a:avLst/>
            </a:prstGeom>
            <a:ln w="381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8F16AAAD-A5C6-4366-A860-DF326E7AC0A9}"/>
                </a:ext>
              </a:extLst>
            </p:cNvPr>
            <p:cNvSpPr/>
            <p:nvPr/>
          </p:nvSpPr>
          <p:spPr>
            <a:xfrm>
              <a:off x="8839200" y="4413467"/>
              <a:ext cx="762000" cy="6858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23" name="Straight Arrow Connector 22">
              <a:extLst>
                <a:ext uri="{FF2B5EF4-FFF2-40B4-BE49-F238E27FC236}">
                  <a16:creationId xmlns:a16="http://schemas.microsoft.com/office/drawing/2014/main" id="{164BBFEC-5450-477C-AEA9-B16DFD4BF4AD}"/>
                </a:ext>
              </a:extLst>
            </p:cNvPr>
            <p:cNvCxnSpPr/>
            <p:nvPr/>
          </p:nvCxnSpPr>
          <p:spPr>
            <a:xfrm>
              <a:off x="8839200" y="4089616"/>
              <a:ext cx="914400" cy="0"/>
            </a:xfrm>
            <a:prstGeom prst="straightConnector1">
              <a:avLst/>
            </a:prstGeom>
            <a:ln w="38100">
              <a:solidFill>
                <a:srgbClr val="FFFF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4FE2FB0-EA66-474C-9B1F-3C03B1587AE3}"/>
                </a:ext>
              </a:extLst>
            </p:cNvPr>
            <p:cNvCxnSpPr/>
            <p:nvPr/>
          </p:nvCxnSpPr>
          <p:spPr>
            <a:xfrm flipV="1">
              <a:off x="8839200" y="3251416"/>
              <a:ext cx="9144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2" name="Slide Number Placeholder 1">
            <a:extLst>
              <a:ext uri="{FF2B5EF4-FFF2-40B4-BE49-F238E27FC236}">
                <a16:creationId xmlns:a16="http://schemas.microsoft.com/office/drawing/2014/main" id="{03BCF0A9-7428-F644-F9B1-93F780F4D1F1}"/>
              </a:ext>
            </a:extLst>
          </p:cNvPr>
          <p:cNvSpPr>
            <a:spLocks noGrp="1"/>
          </p:cNvSpPr>
          <p:nvPr>
            <p:ph type="sldNum" sz="quarter" idx="4"/>
          </p:nvPr>
        </p:nvSpPr>
        <p:spPr/>
        <p:txBody>
          <a:bodyPr/>
          <a:lstStyle/>
          <a:p>
            <a:fld id="{6F1FABC0-072B-4F22-8F9B-95A9D10B0206}" type="slidenum">
              <a:rPr lang="en-US" dirty="0" smtClean="0"/>
              <a:pPr/>
              <a:t>72</a:t>
            </a:fld>
            <a:endParaRPr lang="en-US"/>
          </a:p>
        </p:txBody>
      </p:sp>
      <p:sp>
        <p:nvSpPr>
          <p:cNvPr id="3" name="Footer Placeholder 2">
            <a:extLst>
              <a:ext uri="{FF2B5EF4-FFF2-40B4-BE49-F238E27FC236}">
                <a16:creationId xmlns:a16="http://schemas.microsoft.com/office/drawing/2014/main" id="{1353C71B-558B-26A3-FCB0-FDCDB1D05312}"/>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7370243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8ADFE8-C13D-40A5-BD5F-0F1A16CFF31B}"/>
              </a:ext>
            </a:extLst>
          </p:cNvPr>
          <p:cNvSpPr>
            <a:spLocks noGrp="1"/>
          </p:cNvSpPr>
          <p:nvPr>
            <p:ph type="title"/>
          </p:nvPr>
        </p:nvSpPr>
        <p:spPr/>
        <p:txBody>
          <a:bodyPr/>
          <a:lstStyle/>
          <a:p>
            <a:r>
              <a:rPr lang="en-US"/>
              <a:t>Approved Logos</a:t>
            </a:r>
          </a:p>
        </p:txBody>
      </p:sp>
      <p:sp>
        <p:nvSpPr>
          <p:cNvPr id="2" name="Content Placeholder 1">
            <a:extLst>
              <a:ext uri="{FF2B5EF4-FFF2-40B4-BE49-F238E27FC236}">
                <a16:creationId xmlns:a16="http://schemas.microsoft.com/office/drawing/2014/main" id="{66EA222A-970D-49DE-8905-5690FCFEDCF9}"/>
              </a:ext>
            </a:extLst>
          </p:cNvPr>
          <p:cNvSpPr>
            <a:spLocks noGrp="1"/>
          </p:cNvSpPr>
          <p:nvPr>
            <p:ph sz="quarter" idx="11"/>
          </p:nvPr>
        </p:nvSpPr>
        <p:spPr/>
        <p:txBody>
          <a:bodyPr/>
          <a:lstStyle/>
          <a:p>
            <a:endParaRPr lang="en-US"/>
          </a:p>
        </p:txBody>
      </p:sp>
      <p:pic>
        <p:nvPicPr>
          <p:cNvPr id="7" name="Picture 6">
            <a:extLst>
              <a:ext uri="{FF2B5EF4-FFF2-40B4-BE49-F238E27FC236}">
                <a16:creationId xmlns:a16="http://schemas.microsoft.com/office/drawing/2014/main" id="{267DFDB3-07A6-49E5-A2D7-E0C64FD484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289" y="1513727"/>
            <a:ext cx="2636515" cy="2952658"/>
          </a:xfrm>
          <a:prstGeom prst="rect">
            <a:avLst/>
          </a:prstGeom>
        </p:spPr>
      </p:pic>
      <p:pic>
        <p:nvPicPr>
          <p:cNvPr id="9" name="Picture 8">
            <a:extLst>
              <a:ext uri="{FF2B5EF4-FFF2-40B4-BE49-F238E27FC236}">
                <a16:creationId xmlns:a16="http://schemas.microsoft.com/office/drawing/2014/main" id="{C93885E9-F710-4001-8722-B7BF26FD7A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3533" y="3529950"/>
            <a:ext cx="4936265" cy="766668"/>
          </a:xfrm>
          <a:prstGeom prst="rect">
            <a:avLst/>
          </a:prstGeom>
        </p:spPr>
      </p:pic>
      <p:pic>
        <p:nvPicPr>
          <p:cNvPr id="11" name="Picture 10">
            <a:extLst>
              <a:ext uri="{FF2B5EF4-FFF2-40B4-BE49-F238E27FC236}">
                <a16:creationId xmlns:a16="http://schemas.microsoft.com/office/drawing/2014/main" id="{F0D2C108-FE91-4B99-9B3D-DD29356F3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2638" y="1725622"/>
            <a:ext cx="2912061" cy="2740763"/>
          </a:xfrm>
          <a:prstGeom prst="rect">
            <a:avLst/>
          </a:prstGeom>
        </p:spPr>
      </p:pic>
      <p:pic>
        <p:nvPicPr>
          <p:cNvPr id="13" name="Picture 12">
            <a:extLst>
              <a:ext uri="{FF2B5EF4-FFF2-40B4-BE49-F238E27FC236}">
                <a16:creationId xmlns:a16="http://schemas.microsoft.com/office/drawing/2014/main" id="{B2ADF13B-8848-4F5B-9848-140569C786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0661" y="1621520"/>
            <a:ext cx="4909101" cy="1137059"/>
          </a:xfrm>
          <a:prstGeom prst="rect">
            <a:avLst/>
          </a:prstGeom>
        </p:spPr>
      </p:pic>
      <p:sp>
        <p:nvSpPr>
          <p:cNvPr id="3" name="Slide Number Placeholder 2">
            <a:extLst>
              <a:ext uri="{FF2B5EF4-FFF2-40B4-BE49-F238E27FC236}">
                <a16:creationId xmlns:a16="http://schemas.microsoft.com/office/drawing/2014/main" id="{B9318095-E43B-953B-98A4-76089E389525}"/>
              </a:ext>
            </a:extLst>
          </p:cNvPr>
          <p:cNvSpPr>
            <a:spLocks noGrp="1"/>
          </p:cNvSpPr>
          <p:nvPr>
            <p:ph type="sldNum" sz="quarter" idx="4"/>
          </p:nvPr>
        </p:nvSpPr>
        <p:spPr/>
        <p:txBody>
          <a:bodyPr/>
          <a:lstStyle/>
          <a:p>
            <a:fld id="{6F1FABC0-072B-4F22-8F9B-95A9D10B0206}" type="slidenum">
              <a:rPr lang="en-US" dirty="0" smtClean="0"/>
              <a:pPr/>
              <a:t>73</a:t>
            </a:fld>
            <a:endParaRPr lang="en-US"/>
          </a:p>
        </p:txBody>
      </p:sp>
      <p:sp>
        <p:nvSpPr>
          <p:cNvPr id="4" name="Footer Placeholder 3">
            <a:extLst>
              <a:ext uri="{FF2B5EF4-FFF2-40B4-BE49-F238E27FC236}">
                <a16:creationId xmlns:a16="http://schemas.microsoft.com/office/drawing/2014/main" id="{D38D505C-C81D-9B13-9190-9154F672510B}"/>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37257373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09BABA-22D3-40B8-B5AA-93F5EED38BAF}"/>
              </a:ext>
            </a:extLst>
          </p:cNvPr>
          <p:cNvSpPr>
            <a:spLocks noGrp="1"/>
          </p:cNvSpPr>
          <p:nvPr>
            <p:ph type="title"/>
          </p:nvPr>
        </p:nvSpPr>
        <p:spPr/>
        <p:txBody>
          <a:bodyPr/>
          <a:lstStyle/>
          <a:p>
            <a:r>
              <a:rPr lang="en-US"/>
              <a:t>Color Palette</a:t>
            </a:r>
          </a:p>
        </p:txBody>
      </p:sp>
      <p:sp>
        <p:nvSpPr>
          <p:cNvPr id="2" name="Content Placeholder 1">
            <a:extLst>
              <a:ext uri="{FF2B5EF4-FFF2-40B4-BE49-F238E27FC236}">
                <a16:creationId xmlns:a16="http://schemas.microsoft.com/office/drawing/2014/main" id="{E5F80B4F-176C-446D-A354-8FB91821F7BF}"/>
              </a:ext>
            </a:extLst>
          </p:cNvPr>
          <p:cNvSpPr>
            <a:spLocks noGrp="1"/>
          </p:cNvSpPr>
          <p:nvPr>
            <p:ph sz="quarter" idx="11"/>
          </p:nvPr>
        </p:nvSpPr>
        <p:spPr/>
        <p:txBody>
          <a:bodyPr/>
          <a:lstStyle/>
          <a:p>
            <a:endParaRPr lang="en-US"/>
          </a:p>
        </p:txBody>
      </p:sp>
      <p:pic>
        <p:nvPicPr>
          <p:cNvPr id="6" name="Content Placeholder 5">
            <a:extLst>
              <a:ext uri="{FF2B5EF4-FFF2-40B4-BE49-F238E27FC236}">
                <a16:creationId xmlns:a16="http://schemas.microsoft.com/office/drawing/2014/main" id="{7C64D978-25AB-44BB-AA81-5FCAF9B3A551}"/>
              </a:ext>
            </a:extLst>
          </p:cNvPr>
          <p:cNvPicPr>
            <a:picLocks noChangeAspect="1"/>
          </p:cNvPicPr>
          <p:nvPr/>
        </p:nvPicPr>
        <p:blipFill>
          <a:blip r:embed="rId2"/>
          <a:stretch>
            <a:fillRect/>
          </a:stretch>
        </p:blipFill>
        <p:spPr>
          <a:xfrm>
            <a:off x="2815119" y="1825625"/>
            <a:ext cx="7290682" cy="3955834"/>
          </a:xfrm>
          <a:prstGeom prst="rect">
            <a:avLst/>
          </a:prstGeom>
        </p:spPr>
      </p:pic>
      <p:sp>
        <p:nvSpPr>
          <p:cNvPr id="3" name="Slide Number Placeholder 2">
            <a:extLst>
              <a:ext uri="{FF2B5EF4-FFF2-40B4-BE49-F238E27FC236}">
                <a16:creationId xmlns:a16="http://schemas.microsoft.com/office/drawing/2014/main" id="{D4E02E5B-3D6F-9E16-02E6-9675F5515156}"/>
              </a:ext>
            </a:extLst>
          </p:cNvPr>
          <p:cNvSpPr>
            <a:spLocks noGrp="1"/>
          </p:cNvSpPr>
          <p:nvPr>
            <p:ph type="sldNum" sz="quarter" idx="4"/>
          </p:nvPr>
        </p:nvSpPr>
        <p:spPr/>
        <p:txBody>
          <a:bodyPr/>
          <a:lstStyle/>
          <a:p>
            <a:fld id="{6F1FABC0-072B-4F22-8F9B-95A9D10B0206}" type="slidenum">
              <a:rPr lang="en-US" dirty="0" smtClean="0"/>
              <a:pPr/>
              <a:t>74</a:t>
            </a:fld>
            <a:endParaRPr lang="en-US"/>
          </a:p>
        </p:txBody>
      </p:sp>
      <p:sp>
        <p:nvSpPr>
          <p:cNvPr id="4" name="Footer Placeholder 3">
            <a:extLst>
              <a:ext uri="{FF2B5EF4-FFF2-40B4-BE49-F238E27FC236}">
                <a16:creationId xmlns:a16="http://schemas.microsoft.com/office/drawing/2014/main" id="{F77B9080-456E-770F-4233-6F3828C44915}"/>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41539187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BAD84F-C227-4BAD-99CF-6B91C8F96DF2}"/>
              </a:ext>
            </a:extLst>
          </p:cNvPr>
          <p:cNvSpPr>
            <a:spLocks noGrp="1"/>
          </p:cNvSpPr>
          <p:nvPr>
            <p:ph type="title"/>
          </p:nvPr>
        </p:nvSpPr>
        <p:spPr/>
        <p:txBody>
          <a:bodyPr/>
          <a:lstStyle/>
          <a:p>
            <a:r>
              <a:rPr lang="en-US"/>
              <a:t>APA Tables</a:t>
            </a:r>
          </a:p>
        </p:txBody>
      </p:sp>
      <p:sp>
        <p:nvSpPr>
          <p:cNvPr id="2" name="Content Placeholder 1">
            <a:extLst>
              <a:ext uri="{FF2B5EF4-FFF2-40B4-BE49-F238E27FC236}">
                <a16:creationId xmlns:a16="http://schemas.microsoft.com/office/drawing/2014/main" id="{75737BA5-843B-4E23-AB3E-0B215BC9A91F}"/>
              </a:ext>
            </a:extLst>
          </p:cNvPr>
          <p:cNvSpPr>
            <a:spLocks noGrp="1"/>
          </p:cNvSpPr>
          <p:nvPr>
            <p:ph sz="quarter" idx="11"/>
          </p:nvPr>
        </p:nvSpPr>
        <p:spPr/>
        <p:txBody>
          <a:bodyPr/>
          <a:lstStyle/>
          <a:p>
            <a:endParaRPr lang="en-US"/>
          </a:p>
        </p:txBody>
      </p:sp>
      <p:graphicFrame>
        <p:nvGraphicFramePr>
          <p:cNvPr id="6" name="Content Placeholder 4">
            <a:extLst>
              <a:ext uri="{FF2B5EF4-FFF2-40B4-BE49-F238E27FC236}">
                <a16:creationId xmlns:a16="http://schemas.microsoft.com/office/drawing/2014/main" id="{4CD382D0-1E0E-46FD-91E7-CF1B379B6F67}"/>
              </a:ext>
            </a:extLst>
          </p:cNvPr>
          <p:cNvGraphicFramePr>
            <a:graphicFrameLocks/>
          </p:cNvGraphicFramePr>
          <p:nvPr>
            <p:extLst>
              <p:ext uri="{D42A27DB-BD31-4B8C-83A1-F6EECF244321}">
                <p14:modId xmlns:p14="http://schemas.microsoft.com/office/powerpoint/2010/main" val="3262585189"/>
              </p:ext>
            </p:extLst>
          </p:nvPr>
        </p:nvGraphicFramePr>
        <p:xfrm>
          <a:off x="802574" y="1324510"/>
          <a:ext cx="10515600" cy="185420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690333102"/>
                    </a:ext>
                  </a:extLst>
                </a:gridCol>
                <a:gridCol w="2103120">
                  <a:extLst>
                    <a:ext uri="{9D8B030D-6E8A-4147-A177-3AD203B41FA5}">
                      <a16:colId xmlns:a16="http://schemas.microsoft.com/office/drawing/2014/main" val="2059716867"/>
                    </a:ext>
                  </a:extLst>
                </a:gridCol>
                <a:gridCol w="2103120">
                  <a:extLst>
                    <a:ext uri="{9D8B030D-6E8A-4147-A177-3AD203B41FA5}">
                      <a16:colId xmlns:a16="http://schemas.microsoft.com/office/drawing/2014/main" val="1424010595"/>
                    </a:ext>
                  </a:extLst>
                </a:gridCol>
                <a:gridCol w="2103120">
                  <a:extLst>
                    <a:ext uri="{9D8B030D-6E8A-4147-A177-3AD203B41FA5}">
                      <a16:colId xmlns:a16="http://schemas.microsoft.com/office/drawing/2014/main" val="3704246457"/>
                    </a:ext>
                  </a:extLst>
                </a:gridCol>
                <a:gridCol w="2103120">
                  <a:extLst>
                    <a:ext uri="{9D8B030D-6E8A-4147-A177-3AD203B41FA5}">
                      <a16:colId xmlns:a16="http://schemas.microsoft.com/office/drawing/2014/main" val="619201331"/>
                    </a:ext>
                  </a:extLst>
                </a:gridCol>
              </a:tblGrid>
              <a:tr h="370840">
                <a:tc>
                  <a:txBody>
                    <a:bodyPr/>
                    <a:lstStyle/>
                    <a:p>
                      <a:r>
                        <a:rPr lang="en-US" b="0">
                          <a:solidFill>
                            <a:schemeClr val="tx1"/>
                          </a:solidFill>
                        </a:rPr>
                        <a:t>Category 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7362100"/>
                  </a:ext>
                </a:extLst>
              </a:tr>
              <a:tr h="370840">
                <a:tc>
                  <a:txBody>
                    <a:bodyPr/>
                    <a:lstStyle/>
                    <a:p>
                      <a:r>
                        <a:rPr lang="en-US">
                          <a:solidFill>
                            <a:schemeClr val="tx1"/>
                          </a:solidFill>
                        </a:rPr>
                        <a:t>Item</a:t>
                      </a:r>
                      <a:r>
                        <a:rPr lang="en-US" baseline="0">
                          <a:solidFill>
                            <a:schemeClr val="tx1"/>
                          </a:solidFill>
                        </a:rPr>
                        <a:t> 1</a:t>
                      </a: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864693538"/>
                  </a:ext>
                </a:extLst>
              </a:tr>
              <a:tr h="370840">
                <a:tc>
                  <a:txBody>
                    <a:bodyPr/>
                    <a:lstStyle/>
                    <a:p>
                      <a:r>
                        <a:rPr lang="en-US">
                          <a:solidFill>
                            <a:schemeClr val="tx1"/>
                          </a:solidFill>
                        </a:rPr>
                        <a:t>Item 2</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2120248588"/>
                  </a:ext>
                </a:extLst>
              </a:tr>
              <a:tr h="370840">
                <a:tc>
                  <a:txBody>
                    <a:bodyPr/>
                    <a:lstStyle/>
                    <a:p>
                      <a:r>
                        <a:rPr lang="en-US">
                          <a:solidFill>
                            <a:schemeClr val="tx1"/>
                          </a:solidFill>
                        </a:rPr>
                        <a:t>Item 3</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1687095140"/>
                  </a:ext>
                </a:extLst>
              </a:tr>
              <a:tr h="370840">
                <a:tc>
                  <a:txBody>
                    <a:bodyPr/>
                    <a:lstStyle/>
                    <a:p>
                      <a:r>
                        <a:rPr lang="en-US">
                          <a:solidFill>
                            <a:schemeClr val="tx1"/>
                          </a:solidFill>
                        </a:rPr>
                        <a:t>Item 4</a:t>
                      </a: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463576"/>
                  </a:ext>
                </a:extLst>
              </a:tr>
            </a:tbl>
          </a:graphicData>
        </a:graphic>
      </p:graphicFrame>
      <p:graphicFrame>
        <p:nvGraphicFramePr>
          <p:cNvPr id="7" name="Content Placeholder 4">
            <a:extLst>
              <a:ext uri="{FF2B5EF4-FFF2-40B4-BE49-F238E27FC236}">
                <a16:creationId xmlns:a16="http://schemas.microsoft.com/office/drawing/2014/main" id="{79DDD356-6059-40C6-8BEF-CB17C06086B3}"/>
              </a:ext>
            </a:extLst>
          </p:cNvPr>
          <p:cNvGraphicFramePr>
            <a:graphicFrameLocks/>
          </p:cNvGraphicFramePr>
          <p:nvPr>
            <p:extLst>
              <p:ext uri="{D42A27DB-BD31-4B8C-83A1-F6EECF244321}">
                <p14:modId xmlns:p14="http://schemas.microsoft.com/office/powerpoint/2010/main" val="4140281018"/>
              </p:ext>
            </p:extLst>
          </p:nvPr>
        </p:nvGraphicFramePr>
        <p:xfrm>
          <a:off x="838200" y="3632004"/>
          <a:ext cx="10515600" cy="2250440"/>
        </p:xfrm>
        <a:graphic>
          <a:graphicData uri="http://schemas.openxmlformats.org/drawingml/2006/table">
            <a:tbl>
              <a:tblPr firstRow="1" bandRow="1">
                <a:tableStyleId>{5C22544A-7EE6-4342-B048-85BDC9FD1C3A}</a:tableStyleId>
              </a:tblPr>
              <a:tblGrid>
                <a:gridCol w="2048132">
                  <a:extLst>
                    <a:ext uri="{9D8B030D-6E8A-4147-A177-3AD203B41FA5}">
                      <a16:colId xmlns:a16="http://schemas.microsoft.com/office/drawing/2014/main" val="690333102"/>
                    </a:ext>
                  </a:extLst>
                </a:gridCol>
                <a:gridCol w="2048132">
                  <a:extLst>
                    <a:ext uri="{9D8B030D-6E8A-4147-A177-3AD203B41FA5}">
                      <a16:colId xmlns:a16="http://schemas.microsoft.com/office/drawing/2014/main" val="2059716867"/>
                    </a:ext>
                  </a:extLst>
                </a:gridCol>
                <a:gridCol w="2048132">
                  <a:extLst>
                    <a:ext uri="{9D8B030D-6E8A-4147-A177-3AD203B41FA5}">
                      <a16:colId xmlns:a16="http://schemas.microsoft.com/office/drawing/2014/main" val="1424010595"/>
                    </a:ext>
                  </a:extLst>
                </a:gridCol>
                <a:gridCol w="274940">
                  <a:extLst>
                    <a:ext uri="{9D8B030D-6E8A-4147-A177-3AD203B41FA5}">
                      <a16:colId xmlns:a16="http://schemas.microsoft.com/office/drawing/2014/main" val="3163210236"/>
                    </a:ext>
                  </a:extLst>
                </a:gridCol>
                <a:gridCol w="2048132">
                  <a:extLst>
                    <a:ext uri="{9D8B030D-6E8A-4147-A177-3AD203B41FA5}">
                      <a16:colId xmlns:a16="http://schemas.microsoft.com/office/drawing/2014/main" val="3704246457"/>
                    </a:ext>
                  </a:extLst>
                </a:gridCol>
                <a:gridCol w="2048132">
                  <a:extLst>
                    <a:ext uri="{9D8B030D-6E8A-4147-A177-3AD203B41FA5}">
                      <a16:colId xmlns:a16="http://schemas.microsoft.com/office/drawing/2014/main" val="619201331"/>
                    </a:ext>
                  </a:extLst>
                </a:gridCol>
              </a:tblGrid>
              <a:tr h="213360">
                <a:tc>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pPr algn="ctr"/>
                      <a:r>
                        <a:rPr lang="en-US" b="0">
                          <a:solidFill>
                            <a:schemeClr val="tx1"/>
                          </a:solidFill>
                        </a:rPr>
                        <a:t>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pPr algn="ctr"/>
                      <a:r>
                        <a:rPr lang="en-US" b="0">
                          <a:solidFill>
                            <a:schemeClr val="tx1"/>
                          </a:solidFill>
                        </a:rPr>
                        <a:t>Category 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7998338"/>
                  </a:ext>
                </a:extLst>
              </a:tr>
              <a:tr h="213360">
                <a:tc>
                  <a:txBody>
                    <a:bodyPr/>
                    <a:lstStyle/>
                    <a:p>
                      <a:r>
                        <a:rPr lang="en-US" b="0">
                          <a:solidFill>
                            <a:schemeClr val="tx1"/>
                          </a:solidFill>
                        </a:rPr>
                        <a:t>Category 1</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a:solidFill>
                          <a:schemeClr val="tx1"/>
                        </a:solidFill>
                      </a:endParaRP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7362100"/>
                  </a:ext>
                </a:extLst>
              </a:tr>
              <a:tr h="411480">
                <a:tc>
                  <a:txBody>
                    <a:bodyPr/>
                    <a:lstStyle/>
                    <a:p>
                      <a:r>
                        <a:rPr lang="en-US">
                          <a:solidFill>
                            <a:schemeClr val="tx1"/>
                          </a:solidFill>
                        </a:rPr>
                        <a:t>Item</a:t>
                      </a:r>
                      <a:r>
                        <a:rPr lang="en-US" baseline="0">
                          <a:solidFill>
                            <a:schemeClr val="tx1"/>
                          </a:solidFill>
                        </a:rPr>
                        <a:t> 1</a:t>
                      </a: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864693538"/>
                  </a:ext>
                </a:extLst>
              </a:tr>
              <a:tr h="370840">
                <a:tc>
                  <a:txBody>
                    <a:bodyPr/>
                    <a:lstStyle/>
                    <a:p>
                      <a:r>
                        <a:rPr lang="en-US">
                          <a:solidFill>
                            <a:schemeClr val="tx1"/>
                          </a:solidFill>
                        </a:rPr>
                        <a:t>Item 2</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2120248588"/>
                  </a:ext>
                </a:extLst>
              </a:tr>
              <a:tr h="187961">
                <a:tc>
                  <a:txBody>
                    <a:bodyPr/>
                    <a:lstStyle/>
                    <a:p>
                      <a:r>
                        <a:rPr lang="en-US">
                          <a:solidFill>
                            <a:schemeClr val="tx1"/>
                          </a:solidFill>
                        </a:rPr>
                        <a:t>Item 3</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1687095140"/>
                  </a:ext>
                </a:extLst>
              </a:tr>
              <a:tr h="370840">
                <a:tc>
                  <a:txBody>
                    <a:bodyPr/>
                    <a:lstStyle/>
                    <a:p>
                      <a:r>
                        <a:rPr lang="en-US">
                          <a:solidFill>
                            <a:schemeClr val="tx1"/>
                          </a:solidFill>
                        </a:rPr>
                        <a:t>Item 4</a:t>
                      </a: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463576"/>
                  </a:ext>
                </a:extLst>
              </a:tr>
            </a:tbl>
          </a:graphicData>
        </a:graphic>
      </p:graphicFrame>
      <p:sp>
        <p:nvSpPr>
          <p:cNvPr id="3" name="Slide Number Placeholder 2">
            <a:extLst>
              <a:ext uri="{FF2B5EF4-FFF2-40B4-BE49-F238E27FC236}">
                <a16:creationId xmlns:a16="http://schemas.microsoft.com/office/drawing/2014/main" id="{1EC7EBBF-0683-B033-8F88-997D4A3CE8EE}"/>
              </a:ext>
            </a:extLst>
          </p:cNvPr>
          <p:cNvSpPr>
            <a:spLocks noGrp="1"/>
          </p:cNvSpPr>
          <p:nvPr>
            <p:ph type="sldNum" sz="quarter" idx="4"/>
          </p:nvPr>
        </p:nvSpPr>
        <p:spPr/>
        <p:txBody>
          <a:bodyPr/>
          <a:lstStyle/>
          <a:p>
            <a:fld id="{6F1FABC0-072B-4F22-8F9B-95A9D10B0206}" type="slidenum">
              <a:rPr lang="en-US" dirty="0" smtClean="0"/>
              <a:pPr/>
              <a:t>75</a:t>
            </a:fld>
            <a:endParaRPr lang="en-US"/>
          </a:p>
        </p:txBody>
      </p:sp>
      <p:sp>
        <p:nvSpPr>
          <p:cNvPr id="4" name="Footer Placeholder 3">
            <a:extLst>
              <a:ext uri="{FF2B5EF4-FFF2-40B4-BE49-F238E27FC236}">
                <a16:creationId xmlns:a16="http://schemas.microsoft.com/office/drawing/2014/main" id="{3C9BF0A6-9E4A-B17B-80FA-77FF1676E10C}"/>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4069885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8EA16-E733-E2AB-A750-7D4A783ED807}"/>
              </a:ext>
            </a:extLst>
          </p:cNvPr>
          <p:cNvSpPr>
            <a:spLocks noGrp="1"/>
          </p:cNvSpPr>
          <p:nvPr>
            <p:ph type="title"/>
          </p:nvPr>
        </p:nvSpPr>
        <p:spPr>
          <a:xfrm>
            <a:off x="838200" y="139745"/>
            <a:ext cx="10515600" cy="1325563"/>
          </a:xfrm>
        </p:spPr>
        <p:txBody>
          <a:bodyPr/>
          <a:lstStyle/>
          <a:p>
            <a:pPr algn="ctr"/>
            <a:r>
              <a:rPr lang="en-US">
                <a:solidFill>
                  <a:schemeClr val="tx1">
                    <a:lumMod val="75000"/>
                    <a:lumOff val="25000"/>
                  </a:schemeClr>
                </a:solidFill>
                <a:latin typeface="Arial"/>
                <a:cs typeface="Arial"/>
              </a:rPr>
              <a:t>Key Goals</a:t>
            </a:r>
            <a:endParaRPr lang="en-US">
              <a:solidFill>
                <a:schemeClr val="tx1">
                  <a:lumMod val="75000"/>
                  <a:lumOff val="25000"/>
                </a:schemeClr>
              </a:solidFill>
            </a:endParaRPr>
          </a:p>
        </p:txBody>
      </p:sp>
      <p:sp>
        <p:nvSpPr>
          <p:cNvPr id="3" name="TextBox 2">
            <a:extLst>
              <a:ext uri="{FF2B5EF4-FFF2-40B4-BE49-F238E27FC236}">
                <a16:creationId xmlns:a16="http://schemas.microsoft.com/office/drawing/2014/main" id="{C169097A-DA11-4BD7-F6A6-5FE38F5F9772}"/>
              </a:ext>
            </a:extLst>
          </p:cNvPr>
          <p:cNvSpPr txBox="1"/>
          <p:nvPr/>
        </p:nvSpPr>
        <p:spPr>
          <a:xfrm>
            <a:off x="10610670" y="559448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21" name="Rectangle: Rounded Corners 20">
            <a:extLst>
              <a:ext uri="{FF2B5EF4-FFF2-40B4-BE49-F238E27FC236}">
                <a16:creationId xmlns:a16="http://schemas.microsoft.com/office/drawing/2014/main" id="{ECAF6906-4982-9C8E-8D8D-8E8EB14CA99C}"/>
              </a:ext>
            </a:extLst>
          </p:cNvPr>
          <p:cNvSpPr/>
          <p:nvPr/>
        </p:nvSpPr>
        <p:spPr>
          <a:xfrm>
            <a:off x="4443074" y="2520053"/>
            <a:ext cx="3180635" cy="1228554"/>
          </a:xfrm>
          <a:prstGeom prst="roundRect">
            <a:avLst/>
          </a:prstGeom>
          <a:solidFill>
            <a:srgbClr val="236192"/>
          </a:solidFill>
          <a:ln>
            <a:solidFill>
              <a:srgbClr val="23619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cs typeface="Calibri"/>
              </a:rPr>
              <a:t>Mobility</a:t>
            </a:r>
          </a:p>
          <a:p>
            <a:pPr algn="ctr"/>
            <a:endParaRPr lang="en-US" sz="2800" b="1">
              <a:cs typeface="Calibri"/>
            </a:endParaRPr>
          </a:p>
        </p:txBody>
      </p:sp>
      <p:sp>
        <p:nvSpPr>
          <p:cNvPr id="22" name="Rectangle: Rounded Corners 21">
            <a:extLst>
              <a:ext uri="{FF2B5EF4-FFF2-40B4-BE49-F238E27FC236}">
                <a16:creationId xmlns:a16="http://schemas.microsoft.com/office/drawing/2014/main" id="{4B60624D-3EC7-AD5B-A157-86BC44403E61}"/>
              </a:ext>
            </a:extLst>
          </p:cNvPr>
          <p:cNvSpPr/>
          <p:nvPr/>
        </p:nvSpPr>
        <p:spPr>
          <a:xfrm>
            <a:off x="8179567" y="2520053"/>
            <a:ext cx="3180634" cy="1228554"/>
          </a:xfrm>
          <a:prstGeom prst="roundRect">
            <a:avLst/>
          </a:prstGeom>
          <a:solidFill>
            <a:srgbClr val="236192"/>
          </a:solidFill>
          <a:ln>
            <a:solidFill>
              <a:srgbClr val="23619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cs typeface="Calibri"/>
              </a:rPr>
              <a:t>Resists Regolith</a:t>
            </a:r>
          </a:p>
          <a:p>
            <a:pPr algn="ctr"/>
            <a:endParaRPr lang="en-US" sz="2800" b="1">
              <a:cs typeface="Calibri"/>
            </a:endParaRPr>
          </a:p>
        </p:txBody>
      </p:sp>
      <p:sp>
        <p:nvSpPr>
          <p:cNvPr id="23" name="Rectangle: Rounded Corners 22">
            <a:extLst>
              <a:ext uri="{FF2B5EF4-FFF2-40B4-BE49-F238E27FC236}">
                <a16:creationId xmlns:a16="http://schemas.microsoft.com/office/drawing/2014/main" id="{13FFDC63-E871-6CC8-C546-0529E4BEE41E}"/>
              </a:ext>
            </a:extLst>
          </p:cNvPr>
          <p:cNvSpPr/>
          <p:nvPr/>
        </p:nvSpPr>
        <p:spPr>
          <a:xfrm>
            <a:off x="778468" y="2520053"/>
            <a:ext cx="3180634" cy="1228554"/>
          </a:xfrm>
          <a:prstGeom prst="roundRect">
            <a:avLst/>
          </a:prstGeom>
          <a:solidFill>
            <a:srgbClr val="236192"/>
          </a:solidFill>
          <a:ln>
            <a:solidFill>
              <a:srgbClr val="23619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cs typeface="Calibri"/>
              </a:rPr>
              <a:t>Lightweight</a:t>
            </a:r>
          </a:p>
          <a:p>
            <a:pPr algn="ctr"/>
            <a:endParaRPr lang="en-US" sz="2800" b="1">
              <a:cs typeface="Calibri"/>
            </a:endParaRPr>
          </a:p>
        </p:txBody>
      </p:sp>
      <p:sp>
        <p:nvSpPr>
          <p:cNvPr id="5" name="TextBox 4">
            <a:extLst>
              <a:ext uri="{FF2B5EF4-FFF2-40B4-BE49-F238E27FC236}">
                <a16:creationId xmlns:a16="http://schemas.microsoft.com/office/drawing/2014/main" id="{44F08372-4418-6EEF-2189-D59EEF460BC7}"/>
              </a:ext>
            </a:extLst>
          </p:cNvPr>
          <p:cNvSpPr txBox="1"/>
          <p:nvPr/>
        </p:nvSpPr>
        <p:spPr>
          <a:xfrm>
            <a:off x="835742" y="4561155"/>
            <a:ext cx="84188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1" name="Graphic 19" descr="Weights Uneven outline">
            <a:extLst>
              <a:ext uri="{FF2B5EF4-FFF2-40B4-BE49-F238E27FC236}">
                <a16:creationId xmlns:a16="http://schemas.microsoft.com/office/drawing/2014/main" id="{51F3F19D-8128-C7E5-B165-3DC60019AE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53608" y="3070017"/>
            <a:ext cx="636494" cy="645459"/>
          </a:xfrm>
          <a:prstGeom prst="rect">
            <a:avLst/>
          </a:prstGeom>
        </p:spPr>
      </p:pic>
      <p:pic>
        <p:nvPicPr>
          <p:cNvPr id="13" name="Graphic 18" descr="Dance steps outline">
            <a:extLst>
              <a:ext uri="{FF2B5EF4-FFF2-40B4-BE49-F238E27FC236}">
                <a16:creationId xmlns:a16="http://schemas.microsoft.com/office/drawing/2014/main" id="{ABCE6723-9F77-27C1-C198-C8E7BDFA1D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11010" y="3086274"/>
            <a:ext cx="636002" cy="610290"/>
          </a:xfrm>
          <a:prstGeom prst="rect">
            <a:avLst/>
          </a:prstGeom>
        </p:spPr>
      </p:pic>
      <p:pic>
        <p:nvPicPr>
          <p:cNvPr id="15" name="Graphic 17" descr="Shield outline">
            <a:extLst>
              <a:ext uri="{FF2B5EF4-FFF2-40B4-BE49-F238E27FC236}">
                <a16:creationId xmlns:a16="http://schemas.microsoft.com/office/drawing/2014/main" id="{9E5FAA27-8DDE-6AD5-A3BA-B120DB53578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58159" y="3073564"/>
            <a:ext cx="631174" cy="638957"/>
          </a:xfrm>
          <a:prstGeom prst="rect">
            <a:avLst/>
          </a:prstGeom>
        </p:spPr>
      </p:pic>
      <p:sp>
        <p:nvSpPr>
          <p:cNvPr id="6" name="Slide Number Placeholder 5">
            <a:extLst>
              <a:ext uri="{FF2B5EF4-FFF2-40B4-BE49-F238E27FC236}">
                <a16:creationId xmlns:a16="http://schemas.microsoft.com/office/drawing/2014/main" id="{C8B351AB-BA4B-6428-14A2-1DF00359C66A}"/>
              </a:ext>
            </a:extLst>
          </p:cNvPr>
          <p:cNvSpPr>
            <a:spLocks noGrp="1"/>
          </p:cNvSpPr>
          <p:nvPr>
            <p:ph type="sldNum" sz="quarter" idx="4"/>
          </p:nvPr>
        </p:nvSpPr>
        <p:spPr/>
        <p:txBody>
          <a:bodyPr/>
          <a:lstStyle/>
          <a:p>
            <a:fld id="{6F1FABC0-072B-4F22-8F9B-95A9D10B0206}" type="slidenum">
              <a:rPr lang="en-US" smtClean="0"/>
              <a:pPr/>
              <a:t>8</a:t>
            </a:fld>
            <a:endParaRPr lang="en-US"/>
          </a:p>
        </p:txBody>
      </p:sp>
      <p:sp>
        <p:nvSpPr>
          <p:cNvPr id="7" name="Content Placeholder 10">
            <a:extLst>
              <a:ext uri="{FF2B5EF4-FFF2-40B4-BE49-F238E27FC236}">
                <a16:creationId xmlns:a16="http://schemas.microsoft.com/office/drawing/2014/main" id="{4BACFC06-28D5-08F4-BD58-77C0FAC13693}"/>
              </a:ext>
            </a:extLst>
          </p:cNvPr>
          <p:cNvSpPr txBox="1">
            <a:spLocks/>
          </p:cNvSpPr>
          <p:nvPr/>
        </p:nvSpPr>
        <p:spPr>
          <a:xfrm>
            <a:off x="5188042" y="622401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atin typeface="Arial"/>
                <a:cs typeface="Arial"/>
              </a:rPr>
              <a:t>Enrique Chocron</a:t>
            </a:r>
            <a:endParaRPr lang="en-US"/>
          </a:p>
        </p:txBody>
      </p:sp>
    </p:spTree>
    <p:extLst>
      <p:ext uri="{BB962C8B-B14F-4D97-AF65-F5344CB8AC3E}">
        <p14:creationId xmlns:p14="http://schemas.microsoft.com/office/powerpoint/2010/main" val="4102152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74322-41F8-E8C0-51BD-2FCF68430B68}"/>
              </a:ext>
            </a:extLst>
          </p:cNvPr>
          <p:cNvSpPr>
            <a:spLocks noGrp="1"/>
          </p:cNvSpPr>
          <p:nvPr>
            <p:ph type="title"/>
          </p:nvPr>
        </p:nvSpPr>
        <p:spPr>
          <a:xfrm>
            <a:off x="1047448" y="260844"/>
            <a:ext cx="10506420" cy="967515"/>
          </a:xfrm>
        </p:spPr>
        <p:txBody>
          <a:bodyPr/>
          <a:lstStyle/>
          <a:p>
            <a:pPr algn="ctr"/>
            <a:r>
              <a:rPr lang="en-US">
                <a:solidFill>
                  <a:schemeClr val="tx1">
                    <a:lumMod val="75000"/>
                    <a:lumOff val="25000"/>
                  </a:schemeClr>
                </a:solidFill>
                <a:latin typeface="Arial"/>
                <a:cs typeface="Arial"/>
              </a:rPr>
              <a:t>Targets and Metrics</a:t>
            </a:r>
            <a:endParaRPr lang="en-US">
              <a:solidFill>
                <a:schemeClr val="tx1">
                  <a:lumMod val="75000"/>
                  <a:lumOff val="25000"/>
                </a:schemeClr>
              </a:solidFill>
            </a:endParaRPr>
          </a:p>
        </p:txBody>
      </p:sp>
      <p:sp>
        <p:nvSpPr>
          <p:cNvPr id="11" name="Content Placeholder 10">
            <a:extLst>
              <a:ext uri="{FF2B5EF4-FFF2-40B4-BE49-F238E27FC236}">
                <a16:creationId xmlns:a16="http://schemas.microsoft.com/office/drawing/2014/main" id="{348AA0A6-77C3-5FCD-D5AE-67508978A608}"/>
              </a:ext>
            </a:extLst>
          </p:cNvPr>
          <p:cNvSpPr>
            <a:spLocks noGrp="1"/>
          </p:cNvSpPr>
          <p:nvPr>
            <p:ph sz="quarter" idx="11"/>
          </p:nvPr>
        </p:nvSpPr>
        <p:spPr>
          <a:xfrm>
            <a:off x="5188042" y="6224019"/>
            <a:ext cx="1828800" cy="310896"/>
          </a:xfrm>
        </p:spPr>
        <p:txBody>
          <a:bodyPr vert="horz" lIns="91440" tIns="45720" rIns="91440" bIns="45720" rtlCol="0" anchor="t">
            <a:noAutofit/>
          </a:bodyPr>
          <a:lstStyle/>
          <a:p>
            <a:pPr algn="ctr"/>
            <a:r>
              <a:rPr lang="en-US">
                <a:latin typeface="Arial"/>
                <a:cs typeface="Arial"/>
              </a:rPr>
              <a:t>Enrique Chocron</a:t>
            </a:r>
            <a:endParaRPr lang="en-US"/>
          </a:p>
        </p:txBody>
      </p:sp>
      <p:sp>
        <p:nvSpPr>
          <p:cNvPr id="3" name="TextBox 2">
            <a:extLst>
              <a:ext uri="{FF2B5EF4-FFF2-40B4-BE49-F238E27FC236}">
                <a16:creationId xmlns:a16="http://schemas.microsoft.com/office/drawing/2014/main" id="{F8182A7B-435C-9930-CC69-2AA13219F555}"/>
              </a:ext>
            </a:extLst>
          </p:cNvPr>
          <p:cNvSpPr txBox="1"/>
          <p:nvPr/>
        </p:nvSpPr>
        <p:spPr>
          <a:xfrm>
            <a:off x="13852916" y="3050722"/>
            <a:ext cx="180974"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8" name="Rectangle: Rounded Corners 7">
            <a:extLst>
              <a:ext uri="{FF2B5EF4-FFF2-40B4-BE49-F238E27FC236}">
                <a16:creationId xmlns:a16="http://schemas.microsoft.com/office/drawing/2014/main" id="{C3AE4FA3-6D3B-C16B-705F-2EF0B1182EDB}"/>
              </a:ext>
            </a:extLst>
          </p:cNvPr>
          <p:cNvSpPr/>
          <p:nvPr/>
        </p:nvSpPr>
        <p:spPr>
          <a:xfrm>
            <a:off x="4384002" y="1541977"/>
            <a:ext cx="3434060" cy="1398999"/>
          </a:xfrm>
          <a:prstGeom prst="roundRect">
            <a:avLst/>
          </a:prstGeom>
          <a:solidFill>
            <a:srgbClr val="EE2737">
              <a:alpha val="80000"/>
            </a:srgbClr>
          </a:solidFill>
          <a:ln>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a:ea typeface="+mn-lt"/>
                <a:cs typeface="+mn-lt"/>
              </a:rPr>
              <a:t>Avoids Obstacles</a:t>
            </a:r>
          </a:p>
          <a:p>
            <a:pPr algn="ctr"/>
            <a:endParaRPr lang="en-US" sz="2400" b="1">
              <a:latin typeface="Arial"/>
              <a:cs typeface="Calibri"/>
            </a:endParaRPr>
          </a:p>
        </p:txBody>
      </p:sp>
      <p:sp>
        <p:nvSpPr>
          <p:cNvPr id="9" name="Rectangle: Rounded Corners 8">
            <a:extLst>
              <a:ext uri="{FF2B5EF4-FFF2-40B4-BE49-F238E27FC236}">
                <a16:creationId xmlns:a16="http://schemas.microsoft.com/office/drawing/2014/main" id="{5254F5BD-5918-0C97-C52D-C0B020E7ACF7}"/>
              </a:ext>
            </a:extLst>
          </p:cNvPr>
          <p:cNvSpPr/>
          <p:nvPr/>
        </p:nvSpPr>
        <p:spPr>
          <a:xfrm>
            <a:off x="556073" y="1541977"/>
            <a:ext cx="3434060" cy="1398999"/>
          </a:xfrm>
          <a:prstGeom prst="roundRect">
            <a:avLst/>
          </a:prstGeom>
          <a:solidFill>
            <a:srgbClr val="EE2737">
              <a:alpha val="80000"/>
            </a:srgbClr>
          </a:solidFill>
          <a:ln>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a:ea typeface="+mn-lt"/>
                <a:cs typeface="+mn-lt"/>
              </a:rPr>
              <a:t>Controls Velocity</a:t>
            </a:r>
          </a:p>
          <a:p>
            <a:pPr algn="ctr"/>
            <a:endParaRPr lang="en-US" sz="2400" b="1">
              <a:latin typeface="Arial"/>
              <a:cs typeface="Calibri"/>
            </a:endParaRPr>
          </a:p>
        </p:txBody>
      </p:sp>
      <p:sp>
        <p:nvSpPr>
          <p:cNvPr id="10" name="Rectangle: Rounded Corners 9">
            <a:extLst>
              <a:ext uri="{FF2B5EF4-FFF2-40B4-BE49-F238E27FC236}">
                <a16:creationId xmlns:a16="http://schemas.microsoft.com/office/drawing/2014/main" id="{EE9AC241-78FE-8573-9220-C94905AB13D4}"/>
              </a:ext>
            </a:extLst>
          </p:cNvPr>
          <p:cNvSpPr/>
          <p:nvPr/>
        </p:nvSpPr>
        <p:spPr>
          <a:xfrm>
            <a:off x="8211931" y="1541976"/>
            <a:ext cx="3434060" cy="1398999"/>
          </a:xfrm>
          <a:prstGeom prst="roundRect">
            <a:avLst/>
          </a:prstGeom>
          <a:solidFill>
            <a:srgbClr val="EE2737">
              <a:alpha val="80000"/>
            </a:srgbClr>
          </a:solidFill>
          <a:ln>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a:ea typeface="+mn-lt"/>
                <a:cs typeface="+mn-lt"/>
              </a:rPr>
              <a:t>Maintains Balance</a:t>
            </a:r>
          </a:p>
          <a:p>
            <a:pPr algn="ctr"/>
            <a:endParaRPr lang="en-US" sz="2400" b="1">
              <a:latin typeface="Arial"/>
              <a:cs typeface="Calibri"/>
            </a:endParaRPr>
          </a:p>
        </p:txBody>
      </p:sp>
      <p:sp>
        <p:nvSpPr>
          <p:cNvPr id="12" name="Rectangle: Rounded Corners 11">
            <a:extLst>
              <a:ext uri="{FF2B5EF4-FFF2-40B4-BE49-F238E27FC236}">
                <a16:creationId xmlns:a16="http://schemas.microsoft.com/office/drawing/2014/main" id="{2E565666-A9C7-FCED-696D-D8381B07145E}"/>
              </a:ext>
            </a:extLst>
          </p:cNvPr>
          <p:cNvSpPr/>
          <p:nvPr/>
        </p:nvSpPr>
        <p:spPr>
          <a:xfrm>
            <a:off x="2465554" y="3496282"/>
            <a:ext cx="3434060" cy="1398999"/>
          </a:xfrm>
          <a:prstGeom prst="roundRect">
            <a:avLst/>
          </a:prstGeom>
          <a:solidFill>
            <a:srgbClr val="EE2737">
              <a:alpha val="80000"/>
            </a:srgbClr>
          </a:solidFill>
          <a:ln>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a:ea typeface="+mn-lt"/>
                <a:cs typeface="+mn-lt"/>
              </a:rPr>
              <a:t>Prevents Immobilization</a:t>
            </a:r>
          </a:p>
          <a:p>
            <a:pPr algn="ctr"/>
            <a:endParaRPr lang="en-US" sz="2400" b="1">
              <a:latin typeface="Arial"/>
              <a:cs typeface="Calibri"/>
            </a:endParaRPr>
          </a:p>
        </p:txBody>
      </p:sp>
      <p:sp>
        <p:nvSpPr>
          <p:cNvPr id="13" name="Rectangle: Rounded Corners 12">
            <a:extLst>
              <a:ext uri="{FF2B5EF4-FFF2-40B4-BE49-F238E27FC236}">
                <a16:creationId xmlns:a16="http://schemas.microsoft.com/office/drawing/2014/main" id="{E0115A7E-3E25-7F96-24ED-79136414184E}"/>
              </a:ext>
            </a:extLst>
          </p:cNvPr>
          <p:cNvSpPr/>
          <p:nvPr/>
        </p:nvSpPr>
        <p:spPr>
          <a:xfrm>
            <a:off x="6302449" y="3496282"/>
            <a:ext cx="3434060" cy="1398999"/>
          </a:xfrm>
          <a:prstGeom prst="roundRect">
            <a:avLst/>
          </a:prstGeom>
          <a:solidFill>
            <a:srgbClr val="EE2737">
              <a:alpha val="80000"/>
            </a:srgbClr>
          </a:solidFill>
          <a:ln>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a:ea typeface="+mn-lt"/>
                <a:cs typeface="+mn-lt"/>
              </a:rPr>
              <a:t>Regolith Protection</a:t>
            </a:r>
          </a:p>
          <a:p>
            <a:pPr algn="ctr"/>
            <a:endParaRPr lang="en-US" sz="2400" b="1">
              <a:latin typeface="Arial"/>
              <a:cs typeface="Calibri"/>
            </a:endParaRPr>
          </a:p>
        </p:txBody>
      </p:sp>
      <p:pic>
        <p:nvPicPr>
          <p:cNvPr id="14" name="Graphic 14" descr="Speedometer Low with solid fill">
            <a:extLst>
              <a:ext uri="{FF2B5EF4-FFF2-40B4-BE49-F238E27FC236}">
                <a16:creationId xmlns:a16="http://schemas.microsoft.com/office/drawing/2014/main" id="{2AFAE1AD-ED66-E679-A9BB-CD860E581F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83977" y="2147046"/>
            <a:ext cx="914400" cy="914400"/>
          </a:xfrm>
          <a:prstGeom prst="rect">
            <a:avLst/>
          </a:prstGeom>
        </p:spPr>
      </p:pic>
      <p:pic>
        <p:nvPicPr>
          <p:cNvPr id="16" name="Graphic 16" descr="Treasure Map with solid fill">
            <a:extLst>
              <a:ext uri="{FF2B5EF4-FFF2-40B4-BE49-F238E27FC236}">
                <a16:creationId xmlns:a16="http://schemas.microsoft.com/office/drawing/2014/main" id="{677A64B1-DCF0-B1B7-7D78-0C4F0D835F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91201" y="2299445"/>
            <a:ext cx="618565" cy="600637"/>
          </a:xfrm>
          <a:prstGeom prst="rect">
            <a:avLst/>
          </a:prstGeom>
        </p:spPr>
      </p:pic>
      <p:pic>
        <p:nvPicPr>
          <p:cNvPr id="17" name="Graphic 17" descr="Robot with solid fill">
            <a:extLst>
              <a:ext uri="{FF2B5EF4-FFF2-40B4-BE49-F238E27FC236}">
                <a16:creationId xmlns:a16="http://schemas.microsoft.com/office/drawing/2014/main" id="{3A02F441-8B6C-30FA-9872-B975FB3422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63953" y="2380130"/>
            <a:ext cx="528918" cy="528918"/>
          </a:xfrm>
          <a:prstGeom prst="rect">
            <a:avLst/>
          </a:prstGeom>
        </p:spPr>
      </p:pic>
      <p:pic>
        <p:nvPicPr>
          <p:cNvPr id="34" name="Graphic 34" descr="Line arrow: Rotate left with solid fill">
            <a:extLst>
              <a:ext uri="{FF2B5EF4-FFF2-40B4-BE49-F238E27FC236}">
                <a16:creationId xmlns:a16="http://schemas.microsoft.com/office/drawing/2014/main" id="{456BC0FC-BD71-3FB9-C170-D7F04218C2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520000">
            <a:off x="9645008" y="2209220"/>
            <a:ext cx="475130" cy="403413"/>
          </a:xfrm>
          <a:prstGeom prst="rect">
            <a:avLst/>
          </a:prstGeom>
        </p:spPr>
      </p:pic>
      <p:pic>
        <p:nvPicPr>
          <p:cNvPr id="35" name="Graphic 35" descr="Crawl with solid fill">
            <a:extLst>
              <a:ext uri="{FF2B5EF4-FFF2-40B4-BE49-F238E27FC236}">
                <a16:creationId xmlns:a16="http://schemas.microsoft.com/office/drawing/2014/main" id="{1F14F3CF-99A3-3614-FF35-54C50E6CE83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63788" y="4298575"/>
            <a:ext cx="645459" cy="645460"/>
          </a:xfrm>
          <a:prstGeom prst="rect">
            <a:avLst/>
          </a:prstGeom>
        </p:spPr>
      </p:pic>
      <p:pic>
        <p:nvPicPr>
          <p:cNvPr id="36" name="Graphic 36" descr="Shield Tick with solid fill">
            <a:extLst>
              <a:ext uri="{FF2B5EF4-FFF2-40B4-BE49-F238E27FC236}">
                <a16:creationId xmlns:a16="http://schemas.microsoft.com/office/drawing/2014/main" id="{CFAF4C8D-1A75-6926-4C77-DCF07B9EFDF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700682" y="4217893"/>
            <a:ext cx="645459" cy="654424"/>
          </a:xfrm>
          <a:prstGeom prst="rect">
            <a:avLst/>
          </a:prstGeom>
        </p:spPr>
      </p:pic>
      <p:sp>
        <p:nvSpPr>
          <p:cNvPr id="5" name="Slide Number Placeholder 4">
            <a:extLst>
              <a:ext uri="{FF2B5EF4-FFF2-40B4-BE49-F238E27FC236}">
                <a16:creationId xmlns:a16="http://schemas.microsoft.com/office/drawing/2014/main" id="{C95D8824-52BE-33C7-34A6-104DCD1727AE}"/>
              </a:ext>
            </a:extLst>
          </p:cNvPr>
          <p:cNvSpPr>
            <a:spLocks noGrp="1"/>
          </p:cNvSpPr>
          <p:nvPr>
            <p:ph type="sldNum" sz="quarter" idx="4"/>
          </p:nvPr>
        </p:nvSpPr>
        <p:spPr/>
        <p:txBody>
          <a:bodyPr/>
          <a:lstStyle/>
          <a:p>
            <a:fld id="{6F1FABC0-072B-4F22-8F9B-95A9D10B0206}" type="slidenum">
              <a:rPr lang="en-US" smtClean="0"/>
              <a:pPr/>
              <a:t>9</a:t>
            </a:fld>
            <a:endParaRPr lang="en-US"/>
          </a:p>
        </p:txBody>
      </p:sp>
    </p:spTree>
    <p:extLst>
      <p:ext uri="{BB962C8B-B14F-4D97-AF65-F5344CB8AC3E}">
        <p14:creationId xmlns:p14="http://schemas.microsoft.com/office/powerpoint/2010/main" val="16742386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65EABDFE-F83C-4BD7-885C-5C292B0A824A}" vid="{D8D23F16-7882-4D30-A2C3-8840AF0B5C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0702AFAB896F49BAA5E5CC45A6A150" ma:contentTypeVersion="10" ma:contentTypeDescription="Create a new document." ma:contentTypeScope="" ma:versionID="776f7cddb282e184153e2cb03e63c3ae">
  <xsd:schema xmlns:xsd="http://www.w3.org/2001/XMLSchema" xmlns:xs="http://www.w3.org/2001/XMLSchema" xmlns:p="http://schemas.microsoft.com/office/2006/metadata/properties" xmlns:ns2="35d81135-31f0-4db5-8d55-9fcc6d23a5fe" xmlns:ns3="3f8814f2-3e13-480e-9ea8-415e2eb2c05f" targetNamespace="http://schemas.microsoft.com/office/2006/metadata/properties" ma:root="true" ma:fieldsID="1f1a1f4249cc70e58ce0424ea0ce8526" ns2:_="" ns3:_="">
    <xsd:import namespace="35d81135-31f0-4db5-8d55-9fcc6d23a5fe"/>
    <xsd:import namespace="3f8814f2-3e13-480e-9ea8-415e2eb2c05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d81135-31f0-4db5-8d55-9fcc6d23a5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43b83bf-5a34-45d0-bf74-ccf9241540c7"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f8814f2-3e13-480e-9ea8-415e2eb2c05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ff8a2182-bd6e-4940-b459-9bbcda70399d}" ma:internalName="TaxCatchAll" ma:showField="CatchAllData" ma:web="3f8814f2-3e13-480e-9ea8-415e2eb2c0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5d81135-31f0-4db5-8d55-9fcc6d23a5fe">
      <Terms xmlns="http://schemas.microsoft.com/office/infopath/2007/PartnerControls"/>
    </lcf76f155ced4ddcb4097134ff3c332f>
    <TaxCatchAll xmlns="3f8814f2-3e13-480e-9ea8-415e2eb2c05f" xsi:nil="true"/>
  </documentManagement>
</p:properties>
</file>

<file path=customXml/itemProps1.xml><?xml version="1.0" encoding="utf-8"?>
<ds:datastoreItem xmlns:ds="http://schemas.openxmlformats.org/officeDocument/2006/customXml" ds:itemID="{6F814D42-2E3E-474C-8A27-2E96C34A4D81}">
  <ds:schemaRefs>
    <ds:schemaRef ds:uri="http://schemas.microsoft.com/sharepoint/v3/contenttype/forms"/>
  </ds:schemaRefs>
</ds:datastoreItem>
</file>

<file path=customXml/itemProps2.xml><?xml version="1.0" encoding="utf-8"?>
<ds:datastoreItem xmlns:ds="http://schemas.openxmlformats.org/officeDocument/2006/customXml" ds:itemID="{CC2BA114-06C6-43D8-B669-A77FB082B583}">
  <ds:schemaRefs>
    <ds:schemaRef ds:uri="35d81135-31f0-4db5-8d55-9fcc6d23a5fe"/>
    <ds:schemaRef ds:uri="3f8814f2-3e13-480e-9ea8-415e2eb2c0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719C908-08D0-41E5-8AAB-BAC87D06F98F}">
  <ds:schemaRefs>
    <ds:schemaRef ds:uri="35d81135-31f0-4db5-8d55-9fcc6d23a5fe"/>
    <ds:schemaRef ds:uri="3f8814f2-3e13-480e-9ea8-415e2eb2c05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EML 4551-2 2019 Widescreen 190128</Template>
  <TotalTime>0</TotalTime>
  <Words>2521</Words>
  <Application>Microsoft Macintosh PowerPoint</Application>
  <PresentationFormat>Widescreen</PresentationFormat>
  <Paragraphs>574</Paragraphs>
  <Slides>75</Slides>
  <Notes>7</Notes>
  <HiddenSlides>15</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75</vt:i4>
      </vt:variant>
    </vt:vector>
  </HeadingPairs>
  <TitlesOfParts>
    <vt:vector size="80" baseType="lpstr">
      <vt:lpstr>Arial</vt:lpstr>
      <vt:lpstr>Calibri</vt:lpstr>
      <vt:lpstr>Cambria Math</vt:lpstr>
      <vt:lpstr>Söhne</vt:lpstr>
      <vt:lpstr>Office Theme</vt:lpstr>
      <vt:lpstr>Project Achilles</vt:lpstr>
      <vt:lpstr>Meet the Team</vt:lpstr>
      <vt:lpstr>Sponsor and Advisor</vt:lpstr>
      <vt:lpstr>Summary of Previous Work</vt:lpstr>
      <vt:lpstr>Recap section- Enrique </vt:lpstr>
      <vt:lpstr>Objective</vt:lpstr>
      <vt:lpstr>Project Overview</vt:lpstr>
      <vt:lpstr>Key Goals</vt:lpstr>
      <vt:lpstr>Targets and Metrics</vt:lpstr>
      <vt:lpstr>Concept Generation – High Fidelity</vt:lpstr>
      <vt:lpstr>What Has Changed?</vt:lpstr>
      <vt:lpstr>ET-QUAD</vt:lpstr>
      <vt:lpstr>PowerPoint Presentation</vt:lpstr>
      <vt:lpstr>PowerPoint Presentation</vt:lpstr>
      <vt:lpstr>PowerPoint Presentation</vt:lpstr>
      <vt:lpstr>PowerPoint Presentation</vt:lpstr>
      <vt:lpstr>Design of Experiments</vt:lpstr>
      <vt:lpstr>Design of Experiments</vt:lpstr>
      <vt:lpstr>Design of Experiments</vt:lpstr>
      <vt:lpstr>Regolith Displacement Test Assembly (RDTA)</vt:lpstr>
      <vt:lpstr>Regolith Displacement Test Assembly (RDTA)</vt:lpstr>
      <vt:lpstr>Regolith Displacement Test Assembly (RDTA)</vt:lpstr>
      <vt:lpstr>Regolith Displacement Test Assembly (RDTA)</vt:lpstr>
      <vt:lpstr>Regolith Displacement Test Assembly (RDTA)</vt:lpstr>
      <vt:lpstr>Regolith Displacement Test Assembly (RDTA)</vt:lpstr>
      <vt:lpstr>Regolith Displacement Test Assembly (RDTA)</vt:lpstr>
      <vt:lpstr>Regolith Displacement Test Assembly (RDTA)</vt:lpstr>
      <vt:lpstr>Regolith Displacement Test Assembly (RDTA)</vt:lpstr>
      <vt:lpstr>Regolith Displacement Test Assembly (RDTA)</vt:lpstr>
      <vt:lpstr>Regolith Displacement Test Assembly (RDTA)</vt:lpstr>
      <vt:lpstr>Results from RDTA</vt:lpstr>
      <vt:lpstr>Data Analysis</vt:lpstr>
      <vt:lpstr>Data Analysis - Plume</vt:lpstr>
      <vt:lpstr>Data Analysis - Penetration Depth</vt:lpstr>
      <vt:lpstr>Data Analysis - Penetration Depth</vt:lpstr>
      <vt:lpstr>Data Analysis</vt:lpstr>
      <vt:lpstr>     Data Analysis- Area Selection</vt:lpstr>
      <vt:lpstr>Lattice Shape Variation</vt:lpstr>
      <vt:lpstr>Traction Test</vt:lpstr>
      <vt:lpstr>Traction Options </vt:lpstr>
      <vt:lpstr>Traction Procedure  </vt:lpstr>
      <vt:lpstr>Data Acquired </vt:lpstr>
      <vt:lpstr>Looking Forward</vt:lpstr>
      <vt:lpstr>Combining Lattice and Traction</vt:lpstr>
      <vt:lpstr>Estimated Budget Utilization</vt:lpstr>
      <vt:lpstr>Future Work</vt:lpstr>
      <vt:lpstr>References</vt:lpstr>
      <vt:lpstr>References </vt:lpstr>
      <vt:lpstr>Manufacturing</vt:lpstr>
      <vt:lpstr>Testing</vt:lpstr>
      <vt:lpstr>Project Management</vt:lpstr>
      <vt:lpstr># Most Important Points</vt:lpstr>
      <vt:lpstr>Lessons Learned</vt:lpstr>
      <vt:lpstr>Reference</vt:lpstr>
      <vt:lpstr>Questions (be sure to design your own)</vt:lpstr>
      <vt:lpstr>Backup Slides</vt:lpstr>
      <vt:lpstr>Foot Lattice Testing</vt:lpstr>
      <vt:lpstr>Functional Decomp Backup</vt:lpstr>
      <vt:lpstr>PowerPoint Presentation</vt:lpstr>
      <vt:lpstr>PowerPoint Presentation</vt:lpstr>
      <vt:lpstr>PowerPoint Presentation</vt:lpstr>
      <vt:lpstr>PowerPoint Presentation</vt:lpstr>
      <vt:lpstr>Concept Selection Backup</vt:lpstr>
      <vt:lpstr> </vt:lpstr>
      <vt:lpstr>Pugh Chart</vt:lpstr>
      <vt:lpstr>Pugh Chart</vt:lpstr>
      <vt:lpstr>Pugh Chart</vt:lpstr>
      <vt:lpstr>Drop TestBackup</vt:lpstr>
      <vt:lpstr>PowerPoint Presentation</vt:lpstr>
      <vt:lpstr>PowerPoint Presentation</vt:lpstr>
      <vt:lpstr>Detailed Math Backup</vt:lpstr>
      <vt:lpstr>Standard Shapes</vt:lpstr>
      <vt:lpstr>Approved Logos</vt:lpstr>
      <vt:lpstr>Color Palette</vt:lpstr>
      <vt:lpstr>APA Tables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lastModifiedBy>Emily Dawson</cp:lastModifiedBy>
  <cp:revision>1</cp:revision>
  <dcterms:created xsi:type="dcterms:W3CDTF">2019-02-05T17:04:43Z</dcterms:created>
  <dcterms:modified xsi:type="dcterms:W3CDTF">2023-02-21T04:34:21Z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0x010100790702AFAB896F49BAA5E5CC45A6A150</vt:lpwstr>
  </property>
  <property fmtid="{D5CDD505-2E9C-101B-9397-08002B2CF9AE}" pid="3" name="MediaServiceImageTags">
    <vt:lpwstr/>
  </property>
</Properties>
</file>